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24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C1073A55-A069-4369-AF7B-B3CA96CA2EF3}" type="datetimeFigureOut">
              <a:rPr lang="es-CL" smtClean="0"/>
              <a:t>04-09-2014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3792346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1073A55-A069-4369-AF7B-B3CA96CA2EF3}" type="datetimeFigureOut">
              <a:rPr lang="es-CL" smtClean="0"/>
              <a:t>04-09-2014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901698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1073A55-A069-4369-AF7B-B3CA96CA2EF3}" type="datetimeFigureOut">
              <a:rPr lang="es-CL" smtClean="0"/>
              <a:t>04-09-2014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210165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C1073A55-A069-4369-AF7B-B3CA96CA2EF3}" type="datetimeFigureOut">
              <a:rPr lang="es-CL" smtClean="0"/>
              <a:t>04-09-2014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2820526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1073A55-A069-4369-AF7B-B3CA96CA2EF3}" type="datetimeFigureOut">
              <a:rPr lang="es-CL" smtClean="0"/>
              <a:t>04-09-2014</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989972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C1073A55-A069-4369-AF7B-B3CA96CA2EF3}" type="datetimeFigureOut">
              <a:rPr lang="es-CL" smtClean="0"/>
              <a:t>04-09-2014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1909661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C1073A55-A069-4369-AF7B-B3CA96CA2EF3}" type="datetimeFigureOut">
              <a:rPr lang="es-CL" smtClean="0"/>
              <a:t>04-09-2014</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2849625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C1073A55-A069-4369-AF7B-B3CA96CA2EF3}" type="datetimeFigureOut">
              <a:rPr lang="es-CL" smtClean="0"/>
              <a:t>04-09-2014</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832039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1073A55-A069-4369-AF7B-B3CA96CA2EF3}" type="datetimeFigureOut">
              <a:rPr lang="es-CL" smtClean="0"/>
              <a:t>04-09-2014</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449306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073A55-A069-4369-AF7B-B3CA96CA2EF3}" type="datetimeFigureOut">
              <a:rPr lang="es-CL" smtClean="0"/>
              <a:t>04-09-2014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14251690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1073A55-A069-4369-AF7B-B3CA96CA2EF3}" type="datetimeFigureOut">
              <a:rPr lang="es-CL" smtClean="0"/>
              <a:t>04-09-2014</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206B02D-CFD1-4DB2-AD60-417F5521C415}" type="slidenum">
              <a:rPr lang="es-CL" smtClean="0"/>
              <a:t>‹Nº›</a:t>
            </a:fld>
            <a:endParaRPr lang="es-CL"/>
          </a:p>
        </p:txBody>
      </p:sp>
    </p:spTree>
    <p:extLst>
      <p:ext uri="{BB962C8B-B14F-4D97-AF65-F5344CB8AC3E}">
        <p14:creationId xmlns:p14="http://schemas.microsoft.com/office/powerpoint/2010/main" val="3360622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73A55-A069-4369-AF7B-B3CA96CA2EF3}" type="datetimeFigureOut">
              <a:rPr lang="es-CL" smtClean="0"/>
              <a:t>04-09-2014</a:t>
            </a:fld>
            <a:endParaRPr lang="es-C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06B02D-CFD1-4DB2-AD60-417F5521C415}" type="slidenum">
              <a:rPr lang="es-CL" smtClean="0"/>
              <a:t>‹Nº›</a:t>
            </a:fld>
            <a:endParaRPr lang="es-CL"/>
          </a:p>
        </p:txBody>
      </p:sp>
    </p:spTree>
    <p:extLst>
      <p:ext uri="{BB962C8B-B14F-4D97-AF65-F5344CB8AC3E}">
        <p14:creationId xmlns:p14="http://schemas.microsoft.com/office/powerpoint/2010/main" val="39962834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s.wikipedia.org/wiki/Difracci%C3%B3n" TargetMode="External"/><Relationship Id="rId2" Type="http://schemas.openxmlformats.org/officeDocument/2006/relationships/hyperlink" Target="http://es.wikipedia.org/wiki/Principio_de_Fresnel_-_Huygens"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commons.wikimedia.org/wiki/File:Refraction_on_an_aperture_-_Huygens-Fresnel_principle.svg" TargetMode="External"/><Relationship Id="rId4" Type="http://schemas.openxmlformats.org/officeDocument/2006/relationships/hyperlink" Target="http://es.wikipedia.org/wiki/Refracci%C3%B3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es.wikipedia.org/wiki/Principio_de_Fresnel_-_Huygens" TargetMode="External"/><Relationship Id="rId2" Type="http://schemas.openxmlformats.org/officeDocument/2006/relationships/hyperlink" Target="http://es.wikipedia.org/wiki/Refracci%C3%B3n"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commons.wikimedia.org/wiki/File:Refraction_-_Huygens-Fresnel_principle.sv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commons.wikimedia.org/wiki/File:Wire-grid-polarizer.svg" TargetMode="External"/><Relationship Id="rId2" Type="http://schemas.openxmlformats.org/officeDocument/2006/relationships/hyperlink" Target="http://es.wikipedia.org/wiki/Polarizaci%C3%B3n_electromagn%C3%A9tica"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hyperlink" Target="http://es.wikipedia.org/wiki/Vac%C3%ADo_(f%C3%ADsica)" TargetMode="External"/><Relationship Id="rId13" Type="http://schemas.openxmlformats.org/officeDocument/2006/relationships/image" Target="../media/image6.png"/><Relationship Id="rId3" Type="http://schemas.openxmlformats.org/officeDocument/2006/relationships/hyperlink" Target="http://es.wikipedia.org/wiki/Velocidad_de_la_luz" TargetMode="External"/><Relationship Id="rId7" Type="http://schemas.openxmlformats.org/officeDocument/2006/relationships/hyperlink" Target="http://es.wikipedia.org/wiki/Constante_f%C3%ADsica" TargetMode="External"/><Relationship Id="rId12" Type="http://schemas.openxmlformats.org/officeDocument/2006/relationships/hyperlink" Target="http://es.wikipedia.org/wiki/Ley_de_Coulomb" TargetMode="External"/><Relationship Id="rId2" Type="http://schemas.openxmlformats.org/officeDocument/2006/relationships/hyperlink" Target="http://es.wikipedia.org/wiki/Efecto_Faraday" TargetMode="External"/><Relationship Id="rId1" Type="http://schemas.openxmlformats.org/officeDocument/2006/relationships/slideLayout" Target="../slideLayouts/slideLayout2.xml"/><Relationship Id="rId6" Type="http://schemas.openxmlformats.org/officeDocument/2006/relationships/hyperlink" Target="http://es.wikipedia.org/wiki/James_Clerk_Maxwell" TargetMode="External"/><Relationship Id="rId11" Type="http://schemas.openxmlformats.org/officeDocument/2006/relationships/hyperlink" Target="http://es.wikipedia.org/wiki/Permitividad" TargetMode="External"/><Relationship Id="rId5" Type="http://schemas.openxmlformats.org/officeDocument/2006/relationships/hyperlink" Target="http://es.wikipedia.org/wiki/Permeabilidad_magn%C3%A9tica" TargetMode="External"/><Relationship Id="rId15" Type="http://schemas.openxmlformats.org/officeDocument/2006/relationships/image" Target="../media/image8.png"/><Relationship Id="rId10" Type="http://schemas.openxmlformats.org/officeDocument/2006/relationships/hyperlink" Target="http://es.wikipedia.org/wiki/SI" TargetMode="External"/><Relationship Id="rId4" Type="http://schemas.openxmlformats.org/officeDocument/2006/relationships/hyperlink" Target="http://es.wikipedia.org/wiki/Permitividad_el%C3%A9ctrica" TargetMode="External"/><Relationship Id="rId9" Type="http://schemas.openxmlformats.org/officeDocument/2006/relationships/hyperlink" Target="http://es.wikipedia.org/wiki/%CE%9C" TargetMode="External"/><Relationship Id="rId14" Type="http://schemas.openxmlformats.org/officeDocument/2006/relationships/image" Target="../media/image7.png"/></Relationships>
</file>

<file path=ppt/slides/_rels/slide1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es.wikipedia.org/wiki/Cuerpo_negro" TargetMode="External"/><Relationship Id="rId7" Type="http://schemas.openxmlformats.org/officeDocument/2006/relationships/hyperlink" Target="http://es.wikipedia.org/wiki/Constante_de_Planck" TargetMode="External"/><Relationship Id="rId2" Type="http://schemas.openxmlformats.org/officeDocument/2006/relationships/hyperlink" Target="http://es.wikipedia.org/wiki/Max_Planck" TargetMode="External"/><Relationship Id="rId1" Type="http://schemas.openxmlformats.org/officeDocument/2006/relationships/slideLayout" Target="../slideLayouts/slideLayout2.xml"/><Relationship Id="rId6" Type="http://schemas.openxmlformats.org/officeDocument/2006/relationships/hyperlink" Target="http://es.wikipedia.org/wiki/Siglo_XX" TargetMode="External"/><Relationship Id="rId5" Type="http://schemas.openxmlformats.org/officeDocument/2006/relationships/hyperlink" Target="http://es.wikipedia.org/wiki/Radiaci%C3%B3n_t%C3%A9rmica" TargetMode="External"/><Relationship Id="rId4" Type="http://schemas.openxmlformats.org/officeDocument/2006/relationships/hyperlink" Target="http://es.wikipedia.org/wiki/Radiador"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es.wikipedia.org/wiki/Albert_Einstein" TargetMode="External"/><Relationship Id="rId7" Type="http://schemas.openxmlformats.org/officeDocument/2006/relationships/hyperlink" Target="http://es.wikipedia.org/wiki/Energ%C3%ADa_cin%C3%A9tica" TargetMode="External"/><Relationship Id="rId2" Type="http://schemas.openxmlformats.org/officeDocument/2006/relationships/hyperlink" Target="http://es.wikipedia.org/wiki/1905" TargetMode="External"/><Relationship Id="rId1" Type="http://schemas.openxmlformats.org/officeDocument/2006/relationships/slideLayout" Target="../slideLayouts/slideLayout2.xml"/><Relationship Id="rId6" Type="http://schemas.openxmlformats.org/officeDocument/2006/relationships/hyperlink" Target="http://es.wikipedia.org/w/index.php?title=Fotoemisi%C3%B3n&amp;action=edit&amp;redlink=1" TargetMode="External"/><Relationship Id="rId5" Type="http://schemas.openxmlformats.org/officeDocument/2006/relationships/hyperlink" Target="http://es.wikipedia.org/wiki/Luz_monocrom%C3%A1tica" TargetMode="External"/><Relationship Id="rId4" Type="http://schemas.openxmlformats.org/officeDocument/2006/relationships/hyperlink" Target="http://es.wikipedia.org/wiki/Efecto_fotoel%C3%A9ctrico"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es.wikipedia.org/wiki/1905" TargetMode="External"/><Relationship Id="rId7" Type="http://schemas.openxmlformats.org/officeDocument/2006/relationships/hyperlink" Target="http://es.wikipedia.org/wiki/Isotrop%C3%ADa" TargetMode="External"/><Relationship Id="rId2" Type="http://schemas.openxmlformats.org/officeDocument/2006/relationships/hyperlink" Target="http://es.wikipedia.org/wiki/Velocidad_de_la_luz" TargetMode="External"/><Relationship Id="rId1" Type="http://schemas.openxmlformats.org/officeDocument/2006/relationships/slideLayout" Target="../slideLayouts/slideLayout2.xml"/><Relationship Id="rId6" Type="http://schemas.openxmlformats.org/officeDocument/2006/relationships/hyperlink" Target="http://es.wikipedia.org/wiki/Postulados_de_la_Relatividad_Especial" TargetMode="External"/><Relationship Id="rId5" Type="http://schemas.openxmlformats.org/officeDocument/2006/relationships/hyperlink" Target="http://es.wikipedia.org/wiki/Teor%C3%ADa_de_la_relatividad_especial" TargetMode="External"/><Relationship Id="rId4" Type="http://schemas.openxmlformats.org/officeDocument/2006/relationships/hyperlink" Target="http://es.wikipedia.org/wiki/Albert_Einstein"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es.wikipedia.org/wiki/Longitud_de_onda" TargetMode="External"/><Relationship Id="rId13" Type="http://schemas.openxmlformats.org/officeDocument/2006/relationships/hyperlink" Target="http://es.wikipedia.org/wiki/Luz_ultravioleta" TargetMode="External"/><Relationship Id="rId18" Type="http://schemas.openxmlformats.org/officeDocument/2006/relationships/hyperlink" Target="http://es.wikipedia.org/wiki/Universo_observable" TargetMode="External"/><Relationship Id="rId3" Type="http://schemas.openxmlformats.org/officeDocument/2006/relationships/hyperlink" Target="http://es.wikipedia.org/wiki/Radiaci%C3%B3n_electromagn%C3%A9tica" TargetMode="External"/><Relationship Id="rId7" Type="http://schemas.openxmlformats.org/officeDocument/2006/relationships/hyperlink" Target="http://es.wikipedia.org/wiki/Espectroscopio" TargetMode="External"/><Relationship Id="rId12" Type="http://schemas.openxmlformats.org/officeDocument/2006/relationships/hyperlink" Target="http://es.wikipedia.org/wiki/Rayos_X" TargetMode="External"/><Relationship Id="rId17" Type="http://schemas.openxmlformats.org/officeDocument/2006/relationships/hyperlink" Target="http://es.wikipedia.org/wiki/Longitud_de_Planck" TargetMode="External"/><Relationship Id="rId2" Type="http://schemas.openxmlformats.org/officeDocument/2006/relationships/hyperlink" Target="http://es.wikipedia.org/wiki/Onda_electromagn%C3%A9tica" TargetMode="External"/><Relationship Id="rId16" Type="http://schemas.openxmlformats.org/officeDocument/2006/relationships/hyperlink" Target="http://es.wikipedia.org/wiki/Radiofrecuencia" TargetMode="External"/><Relationship Id="rId20" Type="http://schemas.openxmlformats.org/officeDocument/2006/relationships/hyperlink" Target="http://es.wikipedia.org/wiki/Infinito" TargetMode="External"/><Relationship Id="rId1" Type="http://schemas.openxmlformats.org/officeDocument/2006/relationships/slideLayout" Target="../slideLayouts/slideLayout2.xml"/><Relationship Id="rId6" Type="http://schemas.openxmlformats.org/officeDocument/2006/relationships/hyperlink" Target="http://es.wikipedia.org/wiki/Huella_dactilar" TargetMode="External"/><Relationship Id="rId11" Type="http://schemas.openxmlformats.org/officeDocument/2006/relationships/hyperlink" Target="http://es.wikipedia.org/wiki/Rayos_gamma" TargetMode="External"/><Relationship Id="rId5" Type="http://schemas.openxmlformats.org/officeDocument/2006/relationships/hyperlink" Target="http://es.wikipedia.org/wiki/Espectro_de_absorci%C3%B3n" TargetMode="External"/><Relationship Id="rId15" Type="http://schemas.openxmlformats.org/officeDocument/2006/relationships/hyperlink" Target="http://es.wikipedia.org/wiki/Rayos_infrarrojos" TargetMode="External"/><Relationship Id="rId10" Type="http://schemas.openxmlformats.org/officeDocument/2006/relationships/hyperlink" Target="http://es.wikipedia.org/wiki/Cuerpo_negro" TargetMode="External"/><Relationship Id="rId19" Type="http://schemas.openxmlformats.org/officeDocument/2006/relationships/hyperlink" Target="http://es.wikipedia.org/wiki/Cosmolog%C3%ADa_f%C3%ADsica" TargetMode="External"/><Relationship Id="rId4" Type="http://schemas.openxmlformats.org/officeDocument/2006/relationships/hyperlink" Target="http://es.wikipedia.org/wiki/Espectro_de_emisi%C3%B3n" TargetMode="External"/><Relationship Id="rId9" Type="http://schemas.openxmlformats.org/officeDocument/2006/relationships/hyperlink" Target="http://es.wikipedia.org/wiki/Frecuencia" TargetMode="External"/><Relationship Id="rId14" Type="http://schemas.openxmlformats.org/officeDocument/2006/relationships/hyperlink" Target="http://es.wikipedia.org/wiki/Luz" TargetMode="External"/></Relationships>
</file>

<file path=ppt/slides/_rels/slide2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6.png"/><Relationship Id="rId7" Type="http://schemas.openxmlformats.org/officeDocument/2006/relationships/hyperlink" Target="http://es.wikipedia.org/wiki/Fot%C3%B3n" TargetMode="External"/><Relationship Id="rId12" Type="http://schemas.openxmlformats.org/officeDocument/2006/relationships/image" Target="../media/image21.png"/><Relationship Id="rId2" Type="http://schemas.openxmlformats.org/officeDocument/2006/relationships/hyperlink" Target="http://commons.wikimedia.org/wiki/File:EM_Spectrum_Properties_es.svg" TargetMode="External"/><Relationship Id="rId1" Type="http://schemas.openxmlformats.org/officeDocument/2006/relationships/slideLayout" Target="../slideLayouts/slideLayout2.xml"/><Relationship Id="rId6" Type="http://schemas.openxmlformats.org/officeDocument/2006/relationships/hyperlink" Target="http://es.wikipedia.org/wiki/Vac%C3%ADo_(f%C3%ADsica)" TargetMode="External"/><Relationship Id="rId11" Type="http://schemas.openxmlformats.org/officeDocument/2006/relationships/image" Target="../media/image20.png"/><Relationship Id="rId5" Type="http://schemas.openxmlformats.org/officeDocument/2006/relationships/hyperlink" Target="http://es.wikipedia.org/wiki/%CE%9B" TargetMode="External"/><Relationship Id="rId10" Type="http://schemas.openxmlformats.org/officeDocument/2006/relationships/image" Target="../media/image19.png"/><Relationship Id="rId4" Type="http://schemas.openxmlformats.org/officeDocument/2006/relationships/hyperlink" Target="http://es.wikipedia.org/wiki/Longitud_de_onda" TargetMode="External"/><Relationship Id="rId9" Type="http://schemas.openxmlformats.org/officeDocument/2006/relationships/image" Target="../media/image18.png"/></Relationships>
</file>

<file path=ppt/slides/_rels/slide26.xml.rels><?xml version="1.0" encoding="UTF-8" standalone="yes"?>
<Relationships xmlns="http://schemas.openxmlformats.org/package/2006/relationships"><Relationship Id="rId2" Type="http://schemas.openxmlformats.org/officeDocument/2006/relationships/hyperlink" Target="http://es.wikipedia.org/wiki/Bandas_de_frecuencia"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es.wikipedia.org/wiki/Luz" TargetMode="External"/><Relationship Id="rId13" Type="http://schemas.openxmlformats.org/officeDocument/2006/relationships/hyperlink" Target="http://es.wikipedia.org/wiki/Radiofrecuencia" TargetMode="External"/><Relationship Id="rId18" Type="http://schemas.openxmlformats.org/officeDocument/2006/relationships/hyperlink" Target="http://es.wikipedia.org/wiki/VLF" TargetMode="External"/><Relationship Id="rId3" Type="http://schemas.openxmlformats.org/officeDocument/2006/relationships/hyperlink" Target="http://es.wikipedia.org/wiki/Hercio" TargetMode="External"/><Relationship Id="rId7" Type="http://schemas.openxmlformats.org/officeDocument/2006/relationships/hyperlink" Target="http://es.wikipedia.org/wiki/Ultravioleta" TargetMode="External"/><Relationship Id="rId12" Type="http://schemas.openxmlformats.org/officeDocument/2006/relationships/hyperlink" Target="http://es.wikipedia.org/wiki/UHF" TargetMode="External"/><Relationship Id="rId17" Type="http://schemas.openxmlformats.org/officeDocument/2006/relationships/hyperlink" Target="http://es.wikipedia.org/wiki/Onda_Larga" TargetMode="External"/><Relationship Id="rId2" Type="http://schemas.openxmlformats.org/officeDocument/2006/relationships/hyperlink" Target="http://es.wikipedia.org/wiki/Metro" TargetMode="External"/><Relationship Id="rId16" Type="http://schemas.openxmlformats.org/officeDocument/2006/relationships/hyperlink" Target="http://es.wikipedia.org/wiki/Onda_Media" TargetMode="External"/><Relationship Id="rId1" Type="http://schemas.openxmlformats.org/officeDocument/2006/relationships/slideLayout" Target="../slideLayouts/slideLayout2.xml"/><Relationship Id="rId6" Type="http://schemas.openxmlformats.org/officeDocument/2006/relationships/hyperlink" Target="http://es.wikipedia.org/wiki/Rayos_X" TargetMode="External"/><Relationship Id="rId11" Type="http://schemas.openxmlformats.org/officeDocument/2006/relationships/hyperlink" Target="http://es.wikipedia.org/wiki/Espectro_electromagn%C3%A9tico#cite_note-5" TargetMode="External"/><Relationship Id="rId5" Type="http://schemas.openxmlformats.org/officeDocument/2006/relationships/hyperlink" Target="http://es.wikipedia.org/wiki/Rayos_gamma" TargetMode="External"/><Relationship Id="rId15" Type="http://schemas.openxmlformats.org/officeDocument/2006/relationships/hyperlink" Target="http://es.wikipedia.org/wiki/Onda_Corta" TargetMode="External"/><Relationship Id="rId10" Type="http://schemas.openxmlformats.org/officeDocument/2006/relationships/hyperlink" Target="http://es.wikipedia.org/wiki/Radiaci%C3%B3n_microondas" TargetMode="External"/><Relationship Id="rId19" Type="http://schemas.openxmlformats.org/officeDocument/2006/relationships/hyperlink" Target="http://es.wikipedia.org/wiki/Bandas_de_frecuencia" TargetMode="External"/><Relationship Id="rId4" Type="http://schemas.openxmlformats.org/officeDocument/2006/relationships/hyperlink" Target="http://es.wikipedia.org/wiki/Julio_(unidad)" TargetMode="External"/><Relationship Id="rId9" Type="http://schemas.openxmlformats.org/officeDocument/2006/relationships/hyperlink" Target="http://es.wikipedia.org/wiki/Rayos_infrarrojos" TargetMode="External"/><Relationship Id="rId14" Type="http://schemas.openxmlformats.org/officeDocument/2006/relationships/hyperlink" Target="http://es.wikipedia.org/wiki/VHF"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es.wikipedia.org/wiki/Muy_baja_frecuencia" TargetMode="External"/><Relationship Id="rId13" Type="http://schemas.openxmlformats.org/officeDocument/2006/relationships/hyperlink" Target="http://es.wikipedia.org/wiki/Alta_frecuencia" TargetMode="External"/><Relationship Id="rId18" Type="http://schemas.openxmlformats.org/officeDocument/2006/relationships/hyperlink" Target="http://es.wikipedia.org/wiki/Super_alta_frecuencia" TargetMode="External"/><Relationship Id="rId3" Type="http://schemas.openxmlformats.org/officeDocument/2006/relationships/hyperlink" Target="http://es.wikipedia.org/wiki/Hz" TargetMode="External"/><Relationship Id="rId7" Type="http://schemas.openxmlformats.org/officeDocument/2006/relationships/hyperlink" Target="http://es.wikipedia.org/wiki/Ultra_baja_frecuencia" TargetMode="External"/><Relationship Id="rId12" Type="http://schemas.openxmlformats.org/officeDocument/2006/relationships/hyperlink" Target="http://es.wikipedia.org/wiki/Metro" TargetMode="External"/><Relationship Id="rId17" Type="http://schemas.openxmlformats.org/officeDocument/2006/relationships/hyperlink" Target="http://es.wikipedia.org/wiki/Mm" TargetMode="External"/><Relationship Id="rId2" Type="http://schemas.openxmlformats.org/officeDocument/2006/relationships/hyperlink" Target="http://es.wikipedia.org/wiki/Uni%C3%B3n_Internacional_de_Telecomunicaciones" TargetMode="External"/><Relationship Id="rId16" Type="http://schemas.openxmlformats.org/officeDocument/2006/relationships/hyperlink" Target="http://es.wikipedia.org/wiki/Ultra_alta_frecuencia" TargetMode="External"/><Relationship Id="rId20" Type="http://schemas.openxmlformats.org/officeDocument/2006/relationships/hyperlink" Target="http://es.wikipedia.org/wiki/Extra_alta_frecuencia" TargetMode="External"/><Relationship Id="rId1" Type="http://schemas.openxmlformats.org/officeDocument/2006/relationships/slideLayout" Target="../slideLayouts/slideLayout2.xml"/><Relationship Id="rId6" Type="http://schemas.openxmlformats.org/officeDocument/2006/relationships/hyperlink" Target="http://es.wikipedia.org/wiki/Super_baja_frecuencia" TargetMode="External"/><Relationship Id="rId11" Type="http://schemas.openxmlformats.org/officeDocument/2006/relationships/hyperlink" Target="http://es.wikipedia.org/wiki/Media_frecuencia" TargetMode="External"/><Relationship Id="rId5" Type="http://schemas.openxmlformats.org/officeDocument/2006/relationships/hyperlink" Target="http://es.wikipedia.org/wiki/Extra_baja_frecuencia" TargetMode="External"/><Relationship Id="rId15" Type="http://schemas.openxmlformats.org/officeDocument/2006/relationships/hyperlink" Target="http://es.wikipedia.org/wiki/Muy_alta_frecuencia" TargetMode="External"/><Relationship Id="rId10" Type="http://schemas.openxmlformats.org/officeDocument/2006/relationships/hyperlink" Target="http://es.wikipedia.org/wiki/Baja_frecuencia" TargetMode="External"/><Relationship Id="rId19" Type="http://schemas.openxmlformats.org/officeDocument/2006/relationships/hyperlink" Target="http://es.wikipedia.org/wiki/GHz" TargetMode="External"/><Relationship Id="rId4" Type="http://schemas.openxmlformats.org/officeDocument/2006/relationships/hyperlink" Target="http://es.wikipedia.org/wiki/Km" TargetMode="External"/><Relationship Id="rId9" Type="http://schemas.openxmlformats.org/officeDocument/2006/relationships/hyperlink" Target="http://es.wikipedia.org/wiki/KHz" TargetMode="External"/><Relationship Id="rId14" Type="http://schemas.openxmlformats.org/officeDocument/2006/relationships/hyperlink" Target="http://es.wikipedia.org/wiki/MHz"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es.wikipedia.org/wiki/Banda_K" TargetMode="External"/><Relationship Id="rId13" Type="http://schemas.openxmlformats.org/officeDocument/2006/relationships/hyperlink" Target="http://es.wikipedia.org/w/index.php?title=Banda_E&amp;action=edit&amp;redlink=1" TargetMode="External"/><Relationship Id="rId3" Type="http://schemas.openxmlformats.org/officeDocument/2006/relationships/hyperlink" Target="http://es.wikipedia.org/wiki/Banda_L" TargetMode="External"/><Relationship Id="rId7" Type="http://schemas.openxmlformats.org/officeDocument/2006/relationships/hyperlink" Target="http://es.wikipedia.org/wiki/Banda_Ku" TargetMode="External"/><Relationship Id="rId12" Type="http://schemas.openxmlformats.org/officeDocument/2006/relationships/hyperlink" Target="http://es.wikipedia.org/wiki/Banda_V" TargetMode="External"/><Relationship Id="rId17" Type="http://schemas.openxmlformats.org/officeDocument/2006/relationships/hyperlink" Target="http://es.wikipedia.org/wiki/Microondas" TargetMode="External"/><Relationship Id="rId2" Type="http://schemas.openxmlformats.org/officeDocument/2006/relationships/hyperlink" Target="http://es.wikipedia.org/w/index.php?title=Banda_P&amp;action=edit&amp;redlink=1" TargetMode="External"/><Relationship Id="rId16" Type="http://schemas.openxmlformats.org/officeDocument/2006/relationships/hyperlink" Target="http://es.wikipedia.org/w/index.php?title=Banda_D&amp;action=edit&amp;redlink=1" TargetMode="External"/><Relationship Id="rId1" Type="http://schemas.openxmlformats.org/officeDocument/2006/relationships/slideLayout" Target="../slideLayouts/slideLayout2.xml"/><Relationship Id="rId6" Type="http://schemas.openxmlformats.org/officeDocument/2006/relationships/hyperlink" Target="http://es.wikipedia.org/wiki/Banda_X" TargetMode="External"/><Relationship Id="rId11" Type="http://schemas.openxmlformats.org/officeDocument/2006/relationships/hyperlink" Target="http://es.wikipedia.org/w/index.php?title=Banda_U&amp;action=edit&amp;redlink=1" TargetMode="External"/><Relationship Id="rId5" Type="http://schemas.openxmlformats.org/officeDocument/2006/relationships/hyperlink" Target="http://es.wikipedia.org/wiki/Banda_C" TargetMode="External"/><Relationship Id="rId15" Type="http://schemas.openxmlformats.org/officeDocument/2006/relationships/hyperlink" Target="http://es.wikipedia.org/w/index.php?title=Banda_F&amp;action=edit&amp;redlink=1" TargetMode="External"/><Relationship Id="rId10" Type="http://schemas.openxmlformats.org/officeDocument/2006/relationships/hyperlink" Target="http://es.wikipedia.org/w/index.php?title=Banda_Q&amp;action=edit&amp;redlink=1" TargetMode="External"/><Relationship Id="rId4" Type="http://schemas.openxmlformats.org/officeDocument/2006/relationships/hyperlink" Target="http://es.wikipedia.org/wiki/Banda_S" TargetMode="External"/><Relationship Id="rId9" Type="http://schemas.openxmlformats.org/officeDocument/2006/relationships/hyperlink" Target="http://es.wikipedia.org/wiki/Banda_Ka" TargetMode="External"/><Relationship Id="rId14" Type="http://schemas.openxmlformats.org/officeDocument/2006/relationships/hyperlink" Target="http://es.wikipedia.org/wiki/Banda_W"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es.wikipedia.org/wiki/Verde" TargetMode="External"/><Relationship Id="rId13" Type="http://schemas.openxmlformats.org/officeDocument/2006/relationships/image" Target="../media/image23.png"/><Relationship Id="rId3" Type="http://schemas.openxmlformats.org/officeDocument/2006/relationships/image" Target="../media/image22.png"/><Relationship Id="rId7" Type="http://schemas.openxmlformats.org/officeDocument/2006/relationships/hyperlink" Target="http://es.wikipedia.org/wiki/Azul" TargetMode="External"/><Relationship Id="rId12" Type="http://schemas.openxmlformats.org/officeDocument/2006/relationships/hyperlink" Target="http://commons.wikimedia.org/wiki/File:Linear_visible_spectrum.svg" TargetMode="External"/><Relationship Id="rId2" Type="http://schemas.openxmlformats.org/officeDocument/2006/relationships/hyperlink" Target="http://commons.wikimedia.org/wiki/File:Electromagnetic_spectrum-es.svg" TargetMode="External"/><Relationship Id="rId1" Type="http://schemas.openxmlformats.org/officeDocument/2006/relationships/slideLayout" Target="../slideLayouts/slideLayout2.xml"/><Relationship Id="rId6" Type="http://schemas.openxmlformats.org/officeDocument/2006/relationships/hyperlink" Target="http://es.wikipedia.org/wiki/Violeta_(color)" TargetMode="External"/><Relationship Id="rId11" Type="http://schemas.openxmlformats.org/officeDocument/2006/relationships/hyperlink" Target="http://es.wikipedia.org/wiki/Rojo" TargetMode="External"/><Relationship Id="rId5" Type="http://schemas.openxmlformats.org/officeDocument/2006/relationships/hyperlink" Target="http://es.wikipedia.org/wiki/Longitud_de_onda" TargetMode="External"/><Relationship Id="rId10" Type="http://schemas.openxmlformats.org/officeDocument/2006/relationships/hyperlink" Target="http://es.wikipedia.org/wiki/Naranja_(color)" TargetMode="External"/><Relationship Id="rId4" Type="http://schemas.openxmlformats.org/officeDocument/2006/relationships/hyperlink" Target="http://es.wikipedia.org/wiki/Color" TargetMode="External"/><Relationship Id="rId9" Type="http://schemas.openxmlformats.org/officeDocument/2006/relationships/hyperlink" Target="http://es.wikipedia.org/wiki/Amarillo"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es.wikipedia.org/wiki/Electr%C3%B3n" TargetMode="External"/><Relationship Id="rId13" Type="http://schemas.openxmlformats.org/officeDocument/2006/relationships/hyperlink" Target="http://es.wikipedia.org/wiki/Alimento" TargetMode="External"/><Relationship Id="rId3" Type="http://schemas.openxmlformats.org/officeDocument/2006/relationships/hyperlink" Target="http://es.wikipedia.org/wiki/C%C3%A1ncer_de_piel" TargetMode="External"/><Relationship Id="rId7" Type="http://schemas.openxmlformats.org/officeDocument/2006/relationships/hyperlink" Target="http://es.wikipedia.org/wiki/Positr%C3%B3n" TargetMode="External"/><Relationship Id="rId12" Type="http://schemas.openxmlformats.org/officeDocument/2006/relationships/hyperlink" Target="http://es.wikipedia.org/wiki/Esterilizaci%C3%B3n_(microbiolog%C3%ADa)" TargetMode="External"/><Relationship Id="rId2" Type="http://schemas.openxmlformats.org/officeDocument/2006/relationships/hyperlink" Target="http://es.wikipedia.org/wiki/Sol" TargetMode="External"/><Relationship Id="rId1" Type="http://schemas.openxmlformats.org/officeDocument/2006/relationships/slideLayout" Target="../slideLayouts/slideLayout2.xml"/><Relationship Id="rId6" Type="http://schemas.openxmlformats.org/officeDocument/2006/relationships/hyperlink" Target="http://es.wikipedia.org/wiki/Radiactividad" TargetMode="External"/><Relationship Id="rId11" Type="http://schemas.openxmlformats.org/officeDocument/2006/relationships/hyperlink" Target="http://es.wikipedia.org/wiki/C%C3%A9lula" TargetMode="External"/><Relationship Id="rId5" Type="http://schemas.openxmlformats.org/officeDocument/2006/relationships/hyperlink" Target="http://es.wikipedia.org/wiki/Fotograf%C3%ADa" TargetMode="External"/><Relationship Id="rId10" Type="http://schemas.openxmlformats.org/officeDocument/2006/relationships/hyperlink" Target="http://es.wikipedia.org/wiki/Desintegraci%C3%B3n_beta" TargetMode="External"/><Relationship Id="rId4" Type="http://schemas.openxmlformats.org/officeDocument/2006/relationships/hyperlink" Target="http://es.wikipedia.org/wiki/Medicina" TargetMode="External"/><Relationship Id="rId9" Type="http://schemas.openxmlformats.org/officeDocument/2006/relationships/hyperlink" Target="http://es.wikipedia.org/wiki/Desintegraci%C3%B3n_alf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ommons.wikimedia.org/wiki/File:Onde_electromagnetique.sv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s.wikipedia.org/wiki/Longitud_de_onda" TargetMode="External"/><Relationship Id="rId2" Type="http://schemas.openxmlformats.org/officeDocument/2006/relationships/hyperlink" Target="http://es.wikipedia.org/wiki/Onda_(f%C3%ADsica)" TargetMode="Externa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es.wikipedia.org/wiki/Velocidad_de_la_luz"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es.wikipedia.org/wiki/Interferencia" TargetMode="External"/><Relationship Id="rId2" Type="http://schemas.openxmlformats.org/officeDocument/2006/relationships/hyperlink" Target="http://es.wikipedia.org/wiki/Principio_de_superposici%C3%B3n_de_ondas" TargetMode="External"/><Relationship Id="rId1" Type="http://schemas.openxmlformats.org/officeDocument/2006/relationships/slideLayout" Target="../slideLayouts/slideLayout2.xml"/><Relationship Id="rId6" Type="http://schemas.openxmlformats.org/officeDocument/2006/relationships/hyperlink" Target="http://es.wikipedia.org/wiki/Experimento_de_Young" TargetMode="External"/><Relationship Id="rId5" Type="http://schemas.openxmlformats.org/officeDocument/2006/relationships/hyperlink" Target="http://es.wikipedia.org/wiki/Interferencia_destructiva" TargetMode="External"/><Relationship Id="rId4" Type="http://schemas.openxmlformats.org/officeDocument/2006/relationships/hyperlink" Target="http://es.wikipedia.org/wiki/Interferencia_constructiv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115616" y="764704"/>
            <a:ext cx="7344816" cy="4801314"/>
          </a:xfrm>
          <a:prstGeom prst="rect">
            <a:avLst/>
          </a:prstGeom>
        </p:spPr>
        <p:txBody>
          <a:bodyPr wrap="square">
            <a:spAutoFit/>
          </a:bodyPr>
          <a:lstStyle/>
          <a:p>
            <a:r>
              <a:rPr lang="es-CL" cap="all" dirty="0"/>
              <a:t>TEORÍAS DE LA LUZ</a:t>
            </a:r>
          </a:p>
          <a:p>
            <a:r>
              <a:rPr lang="es-CL" dirty="0"/>
              <a:t>Las teorías propuestas por los científicos para explicar la naturaleza de la luz  han ido cambiando a lo largo de la historia de la ciencia, a medida que se van descubriendo nuevas evidencias que permiten interpretar su comportamiento, como corpúsculo, onda, radiación electromagnética, cuanto o como la mecánica cuántica</a:t>
            </a:r>
            <a:r>
              <a:rPr lang="es-CL" dirty="0" smtClean="0"/>
              <a:t>.</a:t>
            </a:r>
          </a:p>
          <a:p>
            <a:endParaRPr lang="es-CL" dirty="0"/>
          </a:p>
          <a:p>
            <a:endParaRPr lang="es-CL" dirty="0" smtClean="0"/>
          </a:p>
          <a:p>
            <a:r>
              <a:rPr lang="es-CL" b="1" dirty="0"/>
              <a:t>Teoría Corpuscular</a:t>
            </a:r>
          </a:p>
          <a:p>
            <a:r>
              <a:rPr lang="es-CL" dirty="0"/>
              <a:t>Esta teoría fue planteada en el siglo xvii por el físico inglés </a:t>
            </a:r>
            <a:r>
              <a:rPr lang="es-CL" b="1" dirty="0"/>
              <a:t>Isaac Newton,</a:t>
            </a:r>
            <a:r>
              <a:rPr lang="es-CL" dirty="0"/>
              <a:t> quien señalaba que </a:t>
            </a:r>
            <a:r>
              <a:rPr lang="es-CL" dirty="0" smtClean="0"/>
              <a:t>la </a:t>
            </a:r>
            <a:r>
              <a:rPr lang="es-CL" i="1" dirty="0" smtClean="0"/>
              <a:t>luz </a:t>
            </a:r>
            <a:r>
              <a:rPr lang="es-CL" i="1" dirty="0"/>
              <a:t>consistía en un flujo de </a:t>
            </a:r>
            <a:r>
              <a:rPr lang="es-CL" i="1" dirty="0" smtClean="0"/>
              <a:t>pequeñísimas </a:t>
            </a:r>
            <a:r>
              <a:rPr lang="es-CL" i="1" dirty="0"/>
              <a:t>partículas o corpúsculos sin masa, emitidos por las fuentes luminosas, que  se movía en línea recta con </a:t>
            </a:r>
            <a:r>
              <a:rPr lang="es-CL" i="1" dirty="0" smtClean="0"/>
              <a:t>gran </a:t>
            </a:r>
            <a:r>
              <a:rPr lang="es-CL" i="1" dirty="0"/>
              <a:t>rapidez. Gracias a esto, eran capaces de atravesar los cuerpos transparentes, lo que nos permitía ver a través de ellos. En cambio, en los cuerpos </a:t>
            </a:r>
            <a:r>
              <a:rPr lang="es-CL" i="1" dirty="0" smtClean="0"/>
              <a:t>opacos, </a:t>
            </a:r>
            <a:r>
              <a:rPr lang="es-CL" i="1" dirty="0"/>
              <a:t>los </a:t>
            </a:r>
            <a:r>
              <a:rPr lang="es-CL" i="1" dirty="0" smtClean="0"/>
              <a:t>corpúsculos </a:t>
            </a:r>
            <a:r>
              <a:rPr lang="es-CL" i="1" dirty="0"/>
              <a:t>rebotaban, por lo cual no podíamos observar los que había detrás de ellos. </a:t>
            </a:r>
            <a:endParaRPr lang="es-CL" dirty="0"/>
          </a:p>
          <a:p>
            <a:endParaRPr lang="es-CL" dirty="0"/>
          </a:p>
        </p:txBody>
      </p:sp>
    </p:spTree>
    <p:extLst>
      <p:ext uri="{BB962C8B-B14F-4D97-AF65-F5344CB8AC3E}">
        <p14:creationId xmlns:p14="http://schemas.microsoft.com/office/powerpoint/2010/main" val="1456103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normAutofit fontScale="70000" lnSpcReduction="20000"/>
          </a:bodyPr>
          <a:lstStyle/>
          <a:p>
            <a:r>
              <a:rPr lang="es-CL" dirty="0"/>
              <a:t>Las ondas cambian su dirección de propagación al cruzar un obstáculo puntiagudo o al pasar por una abertura estrecha. Como recoge el </a:t>
            </a:r>
            <a:r>
              <a:rPr lang="es-CL" dirty="0">
                <a:hlinkClick r:id="rId2" tooltip="Principio de Fresnel - Huygens"/>
              </a:rPr>
              <a:t>principio de </a:t>
            </a:r>
            <a:r>
              <a:rPr lang="es-CL" dirty="0" err="1">
                <a:hlinkClick r:id="rId2" tooltip="Principio de Fresnel - Huygens"/>
              </a:rPr>
              <a:t>Fresnel</a:t>
            </a:r>
            <a:r>
              <a:rPr lang="es-CL" dirty="0">
                <a:hlinkClick r:id="rId2" tooltip="Principio de Fresnel - Huygens"/>
              </a:rPr>
              <a:t> - Huygens</a:t>
            </a:r>
            <a:r>
              <a:rPr lang="es-CL" dirty="0"/>
              <a:t>, cada punto de un frente de ondas es un emisor de un nuevo frente de ondas que se propagan en todas las direcciones. La suma de todos los nuevos frentes de ondas hace que la perturbación se siga propagando en la dirección original. Sin embargo, si por medio de una rendija o de un obstáculo puntiagudo, se separa uno o unos pocos de los nuevos emisores de ondas, predominará la nueva dirección de propagación frente a la original.</a:t>
            </a:r>
          </a:p>
          <a:p>
            <a:r>
              <a:rPr lang="es-CL" dirty="0"/>
              <a:t>Onda propagándose a través de una rendija.</a:t>
            </a:r>
          </a:p>
          <a:p>
            <a:r>
              <a:rPr lang="es-CL" dirty="0"/>
              <a:t>La </a:t>
            </a:r>
            <a:r>
              <a:rPr lang="es-CL" b="1" dirty="0">
                <a:hlinkClick r:id="rId3" tooltip="Difracción"/>
              </a:rPr>
              <a:t>difracción</a:t>
            </a:r>
            <a:r>
              <a:rPr lang="es-CL" dirty="0"/>
              <a:t> de la luz se explica fácilmente si se tiene en cuenta este efecto exclusivo de las ondas. La </a:t>
            </a:r>
            <a:r>
              <a:rPr lang="es-CL" b="1" dirty="0">
                <a:hlinkClick r:id="rId4" tooltip="Refracción"/>
              </a:rPr>
              <a:t>refracción</a:t>
            </a:r>
            <a:r>
              <a:rPr lang="es-CL" dirty="0"/>
              <a:t>, también se puede explicar utilizando </a:t>
            </a:r>
            <a:r>
              <a:rPr lang="es-CL" dirty="0" err="1"/>
              <a:t>este</a:t>
            </a:r>
            <a:r>
              <a:rPr lang="es-CL" dirty="0" err="1">
                <a:hlinkClick r:id="rId2" tooltip="Principio de Fresnel - Huygens"/>
              </a:rPr>
              <a:t>principio</a:t>
            </a:r>
            <a:r>
              <a:rPr lang="es-CL" dirty="0"/>
              <a:t>, teniendo en cuenta que los nuevos frentes de onda generados en el nuevo medio, no se transmitirán con la misma velocidad que en el anterior medio, generando una distorsión en la dirección de propagación:</a:t>
            </a:r>
          </a:p>
          <a:p>
            <a:endParaRPr lang="es-CL" dirty="0"/>
          </a:p>
        </p:txBody>
      </p:sp>
      <p:pic>
        <p:nvPicPr>
          <p:cNvPr id="4" name="3 Imagen" descr="http://upload.wikimedia.org/wikipedia/commons/thumb/6/60/Refraction_on_an_aperture_-_Huygens-Fresnel_principle.svg/280px-Refraction_on_an_aperture_-_Huygens-Fresnel_principle.svg.png">
            <a:hlinkClick r:id="rId5"/>
          </p:cNvPr>
          <p:cNvPicPr/>
          <p:nvPr/>
        </p:nvPicPr>
        <p:blipFill>
          <a:blip r:embed="rId6">
            <a:extLst>
              <a:ext uri="{28A0092B-C50C-407E-A947-70E740481C1C}">
                <a14:useLocalDpi xmlns:a14="http://schemas.microsoft.com/office/drawing/2010/main" val="0"/>
              </a:ext>
            </a:extLst>
          </a:blip>
          <a:srcRect/>
          <a:stretch>
            <a:fillRect/>
          </a:stretch>
        </p:blipFill>
        <p:spPr bwMode="auto">
          <a:xfrm>
            <a:off x="5916082" y="5013176"/>
            <a:ext cx="2663825" cy="1709420"/>
          </a:xfrm>
          <a:prstGeom prst="rect">
            <a:avLst/>
          </a:prstGeom>
          <a:noFill/>
          <a:ln>
            <a:noFill/>
          </a:ln>
        </p:spPr>
      </p:pic>
    </p:spTree>
    <p:extLst>
      <p:ext uri="{BB962C8B-B14F-4D97-AF65-F5344CB8AC3E}">
        <p14:creationId xmlns:p14="http://schemas.microsoft.com/office/powerpoint/2010/main" val="2181064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476672"/>
            <a:ext cx="8229600" cy="2692896"/>
          </a:xfrm>
        </p:spPr>
        <p:txBody>
          <a:bodyPr>
            <a:normAutofit fontScale="85000" lnSpcReduction="20000"/>
          </a:bodyPr>
          <a:lstStyle/>
          <a:p>
            <a:r>
              <a:rPr lang="es-CL" dirty="0"/>
              <a:t>La </a:t>
            </a:r>
            <a:r>
              <a:rPr lang="es-CL" b="1" dirty="0">
                <a:hlinkClick r:id="rId2" tooltip="Refracción"/>
              </a:rPr>
              <a:t>refracción</a:t>
            </a:r>
            <a:r>
              <a:rPr lang="es-CL" dirty="0"/>
              <a:t>, también se puede explicar utilizando </a:t>
            </a:r>
            <a:r>
              <a:rPr lang="es-CL" dirty="0" smtClean="0"/>
              <a:t>este </a:t>
            </a:r>
            <a:r>
              <a:rPr lang="es-CL" dirty="0" smtClean="0">
                <a:hlinkClick r:id="rId3" tooltip="Principio de Fresnel - Huygens"/>
              </a:rPr>
              <a:t>principio</a:t>
            </a:r>
            <a:r>
              <a:rPr lang="es-CL" dirty="0"/>
              <a:t>, teniendo en cuenta que los nuevos frentes de onda generados en el nuevo medio, no se transmitirán con la misma velocidad que en el anterior medio, generando una distorsión en la dirección de propagación:</a:t>
            </a:r>
          </a:p>
          <a:p>
            <a:r>
              <a:rPr lang="es-CL" dirty="0"/>
              <a:t>Refracción de la luz según el principio de Huygens.</a:t>
            </a:r>
          </a:p>
          <a:p>
            <a:endParaRPr lang="es-CL" dirty="0"/>
          </a:p>
        </p:txBody>
      </p:sp>
      <p:pic>
        <p:nvPicPr>
          <p:cNvPr id="4" name="3 Imagen" descr="http://upload.wikimedia.org/wikipedia/commons/thumb/b/b7/Refraction_-_Huygens-Fresnel_principle.svg/280px-Refraction_-_Huygens-Fresnel_principle.svg.png">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3059832" y="3356992"/>
            <a:ext cx="2663825" cy="2136775"/>
          </a:xfrm>
          <a:prstGeom prst="rect">
            <a:avLst/>
          </a:prstGeom>
          <a:noFill/>
          <a:ln>
            <a:noFill/>
          </a:ln>
        </p:spPr>
      </p:pic>
    </p:spTree>
    <p:extLst>
      <p:ext uri="{BB962C8B-B14F-4D97-AF65-F5344CB8AC3E}">
        <p14:creationId xmlns:p14="http://schemas.microsoft.com/office/powerpoint/2010/main" val="2458960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548680"/>
            <a:ext cx="8229600" cy="4525963"/>
          </a:xfrm>
        </p:spPr>
        <p:txBody>
          <a:bodyPr>
            <a:normAutofit fontScale="77500" lnSpcReduction="20000"/>
          </a:bodyPr>
          <a:lstStyle/>
          <a:p>
            <a:r>
              <a:rPr lang="es-CL" b="1" dirty="0">
                <a:hlinkClick r:id="rId2" tooltip="Polarización electromagnética"/>
              </a:rPr>
              <a:t>polarización</a:t>
            </a:r>
            <a:r>
              <a:rPr lang="es-CL" dirty="0"/>
              <a:t>. La luz no polarizada está compuesta por ondas que vibran en todos los ángulos, al llegar a un medio polarizador, sólo las ondas que vibran en un ángulo determinado consiguen atravesar el medio, al poner otro polarizador a continuación, si el ángulo que deja pasar el medio coincide con el ángulo de vibración de la onda, la luz pasará íntegra, si no sólo una parte pasará hasta llegar a un ángulo de 90º entre los dos polarizadores, donde no pasará nada de luz.</a:t>
            </a:r>
          </a:p>
          <a:p>
            <a:r>
              <a:rPr lang="es-CL" dirty="0"/>
              <a:t>Dos polarizadores en serie.</a:t>
            </a:r>
          </a:p>
          <a:p>
            <a:r>
              <a:rPr lang="es-CL" dirty="0"/>
              <a:t>Este efecto, además, permite demostrar el carácter transversal de la luz (sus ondas vibran en dirección perpendicular a la dirección de propagación).</a:t>
            </a:r>
          </a:p>
          <a:p>
            <a:endParaRPr lang="es-CL" dirty="0"/>
          </a:p>
        </p:txBody>
      </p:sp>
      <p:pic>
        <p:nvPicPr>
          <p:cNvPr id="4" name="3 Imagen" descr="http://upload.wikimedia.org/wikipedia/commons/thumb/9/94/Wire-grid-polarizer.svg/350px-Wire-grid-polarizer.svg.png">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3923928" y="4725144"/>
            <a:ext cx="3329305" cy="1719580"/>
          </a:xfrm>
          <a:prstGeom prst="rect">
            <a:avLst/>
          </a:prstGeom>
          <a:noFill/>
          <a:ln>
            <a:noFill/>
          </a:ln>
        </p:spPr>
      </p:pic>
    </p:spTree>
    <p:extLst>
      <p:ext uri="{BB962C8B-B14F-4D97-AF65-F5344CB8AC3E}">
        <p14:creationId xmlns:p14="http://schemas.microsoft.com/office/powerpoint/2010/main" val="1247845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fontScale="62500" lnSpcReduction="20000"/>
          </a:bodyPr>
          <a:lstStyle/>
          <a:p>
            <a:r>
              <a:rPr lang="es-CL" dirty="0">
                <a:hlinkClick r:id="rId2" tooltip="Efecto Faraday"/>
              </a:rPr>
              <a:t>efecto Faraday</a:t>
            </a:r>
            <a:r>
              <a:rPr lang="es-CL" dirty="0"/>
              <a:t> y el cálculo de la </a:t>
            </a:r>
            <a:r>
              <a:rPr lang="es-CL" dirty="0">
                <a:hlinkClick r:id="rId3" tooltip="Velocidad de la luz"/>
              </a:rPr>
              <a:t>velocidad de la luz</a:t>
            </a:r>
            <a:r>
              <a:rPr lang="es-CL" dirty="0"/>
              <a:t>, </a:t>
            </a:r>
            <a:r>
              <a:rPr lang="es-CL" i="1" dirty="0"/>
              <a:t>c</a:t>
            </a:r>
            <a:r>
              <a:rPr lang="es-CL" dirty="0"/>
              <a:t>, a partir de constantes eléctricas (</a:t>
            </a:r>
            <a:r>
              <a:rPr lang="es-CL" dirty="0">
                <a:hlinkClick r:id="rId4" tooltip="Permitividad eléctrica"/>
              </a:rPr>
              <a:t>permitividad</a:t>
            </a:r>
            <a:r>
              <a:rPr lang="es-CL" dirty="0"/>
              <a:t>,  ) y magnéticas (</a:t>
            </a:r>
            <a:r>
              <a:rPr lang="es-CL" dirty="0">
                <a:hlinkClick r:id="rId5" tooltip="Permeabilidad magnética"/>
              </a:rPr>
              <a:t>permeabilidad</a:t>
            </a:r>
            <a:r>
              <a:rPr lang="es-CL" dirty="0"/>
              <a:t>,  ) por parte de la teoría de </a:t>
            </a:r>
            <a:r>
              <a:rPr lang="es-CL" dirty="0">
                <a:hlinkClick r:id="rId6" tooltip="James Clerk Maxwell"/>
              </a:rPr>
              <a:t>Maxwell</a:t>
            </a:r>
            <a:r>
              <a:rPr lang="es-CL" dirty="0" smtClean="0"/>
              <a:t>:</a:t>
            </a:r>
          </a:p>
          <a:p>
            <a:pPr marL="0" indent="0">
              <a:buNone/>
            </a:pPr>
            <a:endParaRPr lang="es-CL" dirty="0"/>
          </a:p>
          <a:p>
            <a:r>
              <a:rPr lang="es-CL" sz="2900" dirty="0" smtClean="0"/>
              <a:t>confirman que las ondas de las que está compuesta la luz son de naturaleza electromagnética. Esta teoría fue capaz, también, de eliminar la principal objeción a la teoría ondulatoria de la luz, que era encontrar la manera de que las ondas se trasladasen sin un medio material. La </a:t>
            </a:r>
            <a:r>
              <a:rPr lang="es-CL" sz="2900" b="1" dirty="0" smtClean="0"/>
              <a:t>permitividad</a:t>
            </a:r>
            <a:r>
              <a:rPr lang="es-CL" sz="2900" dirty="0" smtClean="0"/>
              <a:t> (o impropiamente </a:t>
            </a:r>
            <a:r>
              <a:rPr lang="es-CL" sz="2900" i="1" dirty="0" smtClean="0"/>
              <a:t>constante dieléctrica</a:t>
            </a:r>
            <a:r>
              <a:rPr lang="es-CL" sz="2900" dirty="0" smtClean="0"/>
              <a:t>) es una </a:t>
            </a:r>
            <a:r>
              <a:rPr lang="es-CL" sz="2900" dirty="0" smtClean="0">
                <a:hlinkClick r:id="rId7" tooltip="Constante física"/>
              </a:rPr>
              <a:t>constante física</a:t>
            </a:r>
            <a:r>
              <a:rPr lang="es-CL" sz="2900" dirty="0" smtClean="0"/>
              <a:t> que describe cómo un campo eléctrico afecta y es afectado por un medio. La </a:t>
            </a:r>
            <a:r>
              <a:rPr lang="es-CL" sz="2900" dirty="0" smtClean="0"/>
              <a:t>permisividad </a:t>
            </a:r>
            <a:r>
              <a:rPr lang="es-CL" sz="2900" dirty="0" smtClean="0"/>
              <a:t>del vacío  es 8,8541878176x10</a:t>
            </a:r>
            <a:r>
              <a:rPr lang="es-CL" sz="2900" baseline="30000" dirty="0" smtClean="0"/>
              <a:t>-12</a:t>
            </a:r>
            <a:r>
              <a:rPr lang="es-CL" sz="2900" dirty="0" smtClean="0"/>
              <a:t> F/m</a:t>
            </a:r>
            <a:r>
              <a:rPr lang="es-CL" sz="2100" dirty="0" smtClean="0"/>
              <a:t>.</a:t>
            </a:r>
          </a:p>
          <a:p>
            <a:endParaRPr lang="es-CL" sz="2100" dirty="0"/>
          </a:p>
          <a:p>
            <a:endParaRPr lang="es-CL" sz="2100" dirty="0" smtClean="0"/>
          </a:p>
          <a:p>
            <a:r>
              <a:rPr lang="es-CL" sz="2900" dirty="0"/>
              <a:t>Permeabilidad magnética del </a:t>
            </a:r>
            <a:r>
              <a:rPr lang="es-CL" sz="2900" dirty="0" smtClean="0"/>
              <a:t>vacío</a:t>
            </a:r>
            <a:endParaRPr lang="es-CL" sz="2900" dirty="0"/>
          </a:p>
          <a:p>
            <a:r>
              <a:rPr lang="es-CL" sz="2900" dirty="0"/>
              <a:t>La permeabilidad del </a:t>
            </a:r>
            <a:r>
              <a:rPr lang="es-CL" sz="2900" dirty="0">
                <a:hlinkClick r:id="rId8" tooltip="Vacío (física)"/>
              </a:rPr>
              <a:t>vacío</a:t>
            </a:r>
            <a:r>
              <a:rPr lang="es-CL" sz="2900" dirty="0"/>
              <a:t>, conocida también como </a:t>
            </a:r>
            <a:r>
              <a:rPr lang="es-CL" sz="2900" i="1" dirty="0"/>
              <a:t>constante magnética</a:t>
            </a:r>
            <a:r>
              <a:rPr lang="es-CL" sz="2900" dirty="0"/>
              <a:t>, se representa mediante el símbolo </a:t>
            </a:r>
            <a:r>
              <a:rPr lang="es-CL" sz="2900" dirty="0">
                <a:hlinkClick r:id="rId9" tooltip="Μ"/>
              </a:rPr>
              <a:t>μ</a:t>
            </a:r>
            <a:r>
              <a:rPr lang="es-CL" sz="2900" baseline="-25000" dirty="0">
                <a:hlinkClick r:id="rId9" tooltip="Μ"/>
              </a:rPr>
              <a:t>0</a:t>
            </a:r>
            <a:r>
              <a:rPr lang="es-CL" sz="2900" dirty="0"/>
              <a:t> y en unidades </a:t>
            </a:r>
            <a:r>
              <a:rPr lang="es-CL" sz="2900" dirty="0">
                <a:hlinkClick r:id="rId10" tooltip="SI"/>
              </a:rPr>
              <a:t>SI</a:t>
            </a:r>
            <a:r>
              <a:rPr lang="es-CL" sz="2900" dirty="0"/>
              <a:t> se define como:</a:t>
            </a:r>
          </a:p>
          <a:p>
            <a:r>
              <a:rPr lang="es-CL" sz="2900" dirty="0"/>
              <a:t>La </a:t>
            </a:r>
            <a:r>
              <a:rPr lang="es-CL" sz="2900" dirty="0">
                <a:hlinkClick r:id="rId11" tooltip="Permitividad"/>
              </a:rPr>
              <a:t>permitividad eléctrica</a:t>
            </a:r>
            <a:r>
              <a:rPr lang="es-CL" sz="2900" dirty="0"/>
              <a:t> - que aparece en la </a:t>
            </a:r>
            <a:r>
              <a:rPr lang="es-CL" sz="2900" dirty="0">
                <a:hlinkClick r:id="rId12" tooltip="Ley de Coulomb"/>
              </a:rPr>
              <a:t>Ley de Coulomb</a:t>
            </a:r>
            <a:r>
              <a:rPr lang="es-CL" sz="2900" dirty="0"/>
              <a:t> - y la constante magnética del vacío están relacionadas por la fórmula:</a:t>
            </a:r>
          </a:p>
          <a:p>
            <a:r>
              <a:rPr lang="es-CL" sz="2900" dirty="0"/>
              <a:t>donde </a:t>
            </a:r>
            <a:r>
              <a:rPr lang="es-CL" sz="2900" i="1" dirty="0"/>
              <a:t>c</a:t>
            </a:r>
            <a:r>
              <a:rPr lang="es-CL" sz="2900" dirty="0"/>
              <a:t> representa </a:t>
            </a:r>
            <a:r>
              <a:rPr lang="es-CL" sz="2900" dirty="0">
                <a:hlinkClick r:id="rId3" tooltip="Velocidad de la luz"/>
              </a:rPr>
              <a:t>velocidad de la luz</a:t>
            </a:r>
            <a:r>
              <a:rPr lang="es-CL" sz="2900" dirty="0"/>
              <a:t> en el espacio vacío</a:t>
            </a:r>
            <a:r>
              <a:rPr lang="es-CL" dirty="0"/>
              <a:t>.</a:t>
            </a:r>
          </a:p>
          <a:p>
            <a:endParaRPr lang="es-CL" dirty="0"/>
          </a:p>
        </p:txBody>
      </p:sp>
      <p:pic>
        <p:nvPicPr>
          <p:cNvPr id="4" name="3 Imagen" descr="c= \frac {1} {\sqrt{\varepsilon_0\mu_0}}"/>
          <p:cNvPicPr/>
          <p:nvPr/>
        </p:nvPicPr>
        <p:blipFill>
          <a:blip r:embed="rId13">
            <a:extLst>
              <a:ext uri="{28A0092B-C50C-407E-A947-70E740481C1C}">
                <a14:useLocalDpi xmlns:a14="http://schemas.microsoft.com/office/drawing/2010/main" val="0"/>
              </a:ext>
            </a:extLst>
          </a:blip>
          <a:srcRect/>
          <a:stretch>
            <a:fillRect/>
          </a:stretch>
        </p:blipFill>
        <p:spPr bwMode="auto">
          <a:xfrm>
            <a:off x="4355976" y="2132856"/>
            <a:ext cx="854710" cy="467360"/>
          </a:xfrm>
          <a:prstGeom prst="rect">
            <a:avLst/>
          </a:prstGeom>
          <a:noFill/>
          <a:ln>
            <a:noFill/>
          </a:ln>
        </p:spPr>
      </p:pic>
      <p:pic>
        <p:nvPicPr>
          <p:cNvPr id="5" name="4 Imagen" descr="\mu_0 = 4 \pi \times 10^{-7}N A^{-2} "/>
          <p:cNvPicPr/>
          <p:nvPr/>
        </p:nvPicPr>
        <p:blipFill>
          <a:blip r:embed="rId14">
            <a:extLst>
              <a:ext uri="{28A0092B-C50C-407E-A947-70E740481C1C}">
                <a14:useLocalDpi xmlns:a14="http://schemas.microsoft.com/office/drawing/2010/main" val="0"/>
              </a:ext>
            </a:extLst>
          </a:blip>
          <a:srcRect/>
          <a:stretch>
            <a:fillRect/>
          </a:stretch>
        </p:blipFill>
        <p:spPr bwMode="auto">
          <a:xfrm>
            <a:off x="6516216" y="5733256"/>
            <a:ext cx="1758950" cy="238760"/>
          </a:xfrm>
          <a:prstGeom prst="rect">
            <a:avLst/>
          </a:prstGeom>
          <a:noFill/>
          <a:ln>
            <a:noFill/>
          </a:ln>
        </p:spPr>
      </p:pic>
      <p:pic>
        <p:nvPicPr>
          <p:cNvPr id="6" name="5 Imagen" descr="\varepsilon_0\mu_0 = \frac{1}{c^2}"/>
          <p:cNvPicPr/>
          <p:nvPr/>
        </p:nvPicPr>
        <p:blipFill>
          <a:blip r:embed="rId15">
            <a:extLst>
              <a:ext uri="{28A0092B-C50C-407E-A947-70E740481C1C}">
                <a14:useLocalDpi xmlns:a14="http://schemas.microsoft.com/office/drawing/2010/main" val="0"/>
              </a:ext>
            </a:extLst>
          </a:blip>
          <a:srcRect/>
          <a:stretch>
            <a:fillRect/>
          </a:stretch>
        </p:blipFill>
        <p:spPr bwMode="auto">
          <a:xfrm>
            <a:off x="3707904" y="6165304"/>
            <a:ext cx="785495" cy="397510"/>
          </a:xfrm>
          <a:prstGeom prst="rect">
            <a:avLst/>
          </a:prstGeom>
          <a:noFill/>
          <a:ln>
            <a:noFill/>
          </a:ln>
        </p:spPr>
      </p:pic>
    </p:spTree>
    <p:extLst>
      <p:ext uri="{BB962C8B-B14F-4D97-AF65-F5344CB8AC3E}">
        <p14:creationId xmlns:p14="http://schemas.microsoft.com/office/powerpoint/2010/main" val="2478040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620688"/>
            <a:ext cx="8229600" cy="4525963"/>
          </a:xfrm>
        </p:spPr>
        <p:txBody>
          <a:bodyPr>
            <a:normAutofit fontScale="62500" lnSpcReduction="20000"/>
          </a:bodyPr>
          <a:lstStyle/>
          <a:p>
            <a:r>
              <a:rPr lang="es-CL" u="sng" dirty="0">
                <a:hlinkClick r:id="rId2" tooltip="Max Planck"/>
              </a:rPr>
              <a:t>Max Planck</a:t>
            </a:r>
            <a:r>
              <a:rPr lang="es-CL" dirty="0"/>
              <a:t>.</a:t>
            </a:r>
          </a:p>
          <a:p>
            <a:r>
              <a:rPr lang="es-CL" dirty="0"/>
              <a:t>Existen tres efectos que demuestran el carácter corpuscular de la luz. Según el orden histórico, el primer efecto que no se pudo explicar por la concepción ondulatoria de la luz fue </a:t>
            </a:r>
            <a:r>
              <a:rPr lang="es-CL" b="1" dirty="0"/>
              <a:t>la radiación del </a:t>
            </a:r>
            <a:r>
              <a:rPr lang="es-CL" b="1" u="sng" dirty="0">
                <a:hlinkClick r:id="rId3" tooltip="Cuerpo negro"/>
              </a:rPr>
              <a:t>cuerpo negro</a:t>
            </a:r>
            <a:r>
              <a:rPr lang="es-CL" dirty="0"/>
              <a:t>.</a:t>
            </a:r>
          </a:p>
          <a:p>
            <a:r>
              <a:rPr lang="es-CL" dirty="0"/>
              <a:t>Un </a:t>
            </a:r>
            <a:r>
              <a:rPr lang="es-CL" b="1" u="sng" dirty="0">
                <a:hlinkClick r:id="rId3" tooltip="Cuerpo negro"/>
              </a:rPr>
              <a:t>cuerpo negro</a:t>
            </a:r>
            <a:r>
              <a:rPr lang="es-CL" dirty="0"/>
              <a:t> es un </a:t>
            </a:r>
            <a:r>
              <a:rPr lang="es-CL" u="sng" dirty="0">
                <a:hlinkClick r:id="rId4" tooltip="Radiador"/>
              </a:rPr>
              <a:t>radiador</a:t>
            </a:r>
            <a:r>
              <a:rPr lang="es-CL" dirty="0"/>
              <a:t> teóricamente perfecto que absorbe toda la luz que incide en él y por eso, cuando se calienta se convierte en un emisor ideal de </a:t>
            </a:r>
            <a:r>
              <a:rPr lang="es-CL" u="sng" dirty="0">
                <a:hlinkClick r:id="rId5" tooltip="Radiación térmica"/>
              </a:rPr>
              <a:t>radiación térmica</a:t>
            </a:r>
            <a:r>
              <a:rPr lang="es-CL" dirty="0"/>
              <a:t>, que permite estudiar con claridad el proceso de intercambio de energía entre radiación y materia. La distribución de frecuencias observadas de la radiación emitida por la caja a una temperatura de la cavidad dada, no se correspondía con las predicciones teóricas de la física clásica. Para poder explicarlo, </a:t>
            </a:r>
            <a:r>
              <a:rPr lang="es-CL" u="sng" dirty="0">
                <a:hlinkClick r:id="rId2" tooltip="Max Planck"/>
              </a:rPr>
              <a:t>Max Planck</a:t>
            </a:r>
            <a:r>
              <a:rPr lang="es-CL" dirty="0"/>
              <a:t>, al comienzo del </a:t>
            </a:r>
            <a:r>
              <a:rPr lang="es-CL" u="sng" dirty="0">
                <a:hlinkClick r:id="rId6" tooltip="Siglo XX"/>
              </a:rPr>
              <a:t>siglo XX</a:t>
            </a:r>
            <a:r>
              <a:rPr lang="es-CL" dirty="0"/>
              <a:t>, postuló que para ser descrita </a:t>
            </a:r>
          </a:p>
          <a:p>
            <a:pPr marL="0" indent="0">
              <a:buNone/>
            </a:pPr>
            <a:r>
              <a:rPr lang="es-CL" dirty="0"/>
              <a:t> </a:t>
            </a:r>
          </a:p>
          <a:p>
            <a:r>
              <a:rPr lang="es-CL" dirty="0"/>
              <a:t>correctamente, se tenía que asumir que la luz de frecuencia ν es absorbida por múltiplos enteros de un cuanto de energía igual a </a:t>
            </a:r>
            <a:r>
              <a:rPr lang="es-CL" i="1" dirty="0" err="1"/>
              <a:t>hν</a:t>
            </a:r>
            <a:r>
              <a:rPr lang="es-CL" dirty="0"/>
              <a:t>, donde </a:t>
            </a:r>
            <a:r>
              <a:rPr lang="es-CL" i="1" dirty="0"/>
              <a:t>h</a:t>
            </a:r>
            <a:r>
              <a:rPr lang="es-CL" dirty="0"/>
              <a:t> es una constante física universal llamada </a:t>
            </a:r>
            <a:r>
              <a:rPr lang="es-CL" u="sng" dirty="0">
                <a:hlinkClick r:id="rId7" tooltip="Constante de Planck"/>
              </a:rPr>
              <a:t>Constante de Planck</a:t>
            </a:r>
            <a:r>
              <a:rPr lang="es-CL" dirty="0"/>
              <a:t>.</a:t>
            </a:r>
          </a:p>
          <a:p>
            <a:endParaRPr lang="es-CL" dirty="0"/>
          </a:p>
        </p:txBody>
      </p:sp>
      <p:pic>
        <p:nvPicPr>
          <p:cNvPr id="4" name="3 Imagen" descr="\displaystyle E = h \nu"/>
          <p:cNvPicPr/>
          <p:nvPr/>
        </p:nvPicPr>
        <p:blipFill>
          <a:blip r:embed="rId8">
            <a:extLst>
              <a:ext uri="{28A0092B-C50C-407E-A947-70E740481C1C}">
                <a14:useLocalDpi xmlns:a14="http://schemas.microsoft.com/office/drawing/2010/main" val="0"/>
              </a:ext>
            </a:extLst>
          </a:blip>
          <a:srcRect/>
          <a:stretch>
            <a:fillRect/>
          </a:stretch>
        </p:blipFill>
        <p:spPr bwMode="auto">
          <a:xfrm>
            <a:off x="4211960" y="5373216"/>
            <a:ext cx="936104" cy="360040"/>
          </a:xfrm>
          <a:prstGeom prst="rect">
            <a:avLst/>
          </a:prstGeom>
          <a:noFill/>
          <a:ln>
            <a:noFill/>
          </a:ln>
        </p:spPr>
      </p:pic>
    </p:spTree>
    <p:extLst>
      <p:ext uri="{BB962C8B-B14F-4D97-AF65-F5344CB8AC3E}">
        <p14:creationId xmlns:p14="http://schemas.microsoft.com/office/powerpoint/2010/main" val="3830679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836712"/>
            <a:ext cx="8229600" cy="4525963"/>
          </a:xfrm>
        </p:spPr>
        <p:txBody>
          <a:bodyPr>
            <a:normAutofit fontScale="85000" lnSpcReduction="20000"/>
          </a:bodyPr>
          <a:lstStyle/>
          <a:p>
            <a:r>
              <a:rPr lang="es-CL" dirty="0"/>
              <a:t>En </a:t>
            </a:r>
            <a:r>
              <a:rPr lang="es-CL" u="sng" dirty="0">
                <a:hlinkClick r:id="rId2" tooltip="1905"/>
              </a:rPr>
              <a:t>1905</a:t>
            </a:r>
            <a:r>
              <a:rPr lang="es-CL" dirty="0"/>
              <a:t>, </a:t>
            </a:r>
            <a:r>
              <a:rPr lang="es-CL" u="sng" dirty="0">
                <a:hlinkClick r:id="rId3" tooltip="Albert Einstein"/>
              </a:rPr>
              <a:t>Albert Einstein</a:t>
            </a:r>
            <a:r>
              <a:rPr lang="es-CL" dirty="0"/>
              <a:t> utilizó la teoría cuántica recién desarrollada por Planck para explicar otro fenómeno no comprendido por la física clásica: </a:t>
            </a:r>
            <a:r>
              <a:rPr lang="es-CL" b="1" dirty="0"/>
              <a:t>el </a:t>
            </a:r>
            <a:r>
              <a:rPr lang="es-CL" b="1" u="sng" dirty="0">
                <a:hlinkClick r:id="rId4" tooltip="Efecto fotoeléctrico"/>
              </a:rPr>
              <a:t>efecto fotoeléctrico</a:t>
            </a:r>
            <a:r>
              <a:rPr lang="es-CL" dirty="0"/>
              <a:t>. Este efecto consiste en que cuando un rayo </a:t>
            </a:r>
            <a:r>
              <a:rPr lang="es-CL" u="sng" dirty="0">
                <a:hlinkClick r:id="rId5" tooltip="Luz monocromática"/>
              </a:rPr>
              <a:t>monocromático</a:t>
            </a:r>
            <a:r>
              <a:rPr lang="es-CL" dirty="0"/>
              <a:t> de radiación electromagnética ilumina la superficie de un sólido (y, a veces, la de un líquido), se desprenden electrones en un fenómeno conocido como </a:t>
            </a:r>
            <a:r>
              <a:rPr lang="es-CL" u="sng" dirty="0">
                <a:hlinkClick r:id="rId6" tooltip="Fotoemisión (aún no redactado)"/>
              </a:rPr>
              <a:t>fotoemisión</a:t>
            </a:r>
            <a:r>
              <a:rPr lang="es-CL" dirty="0"/>
              <a:t> o efecto fotoeléctrico externo. Estos electrones poseen una </a:t>
            </a:r>
            <a:r>
              <a:rPr lang="es-CL" u="sng" dirty="0">
                <a:hlinkClick r:id="rId7" tooltip="Energía cinética"/>
              </a:rPr>
              <a:t>energía cinética</a:t>
            </a:r>
            <a:r>
              <a:rPr lang="es-CL" dirty="0"/>
              <a:t> que puede ser medida electrónicamente con un colector con carga negativa conectado a la superficie emisora. No se podía entender que la emisión de los llamados "</a:t>
            </a:r>
            <a:r>
              <a:rPr lang="es-CL" u="sng" dirty="0">
                <a:hlinkClick r:id="rId4" tooltip="Efecto fotoeléctrico"/>
              </a:rPr>
              <a:t>fotoelectrones</a:t>
            </a:r>
            <a:r>
              <a:rPr lang="es-CL" dirty="0"/>
              <a:t>" </a:t>
            </a:r>
          </a:p>
        </p:txBody>
      </p:sp>
    </p:spTree>
    <p:extLst>
      <p:ext uri="{BB962C8B-B14F-4D97-AF65-F5344CB8AC3E}">
        <p14:creationId xmlns:p14="http://schemas.microsoft.com/office/powerpoint/2010/main" val="4134763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332656"/>
            <a:ext cx="8229600" cy="4525963"/>
          </a:xfrm>
        </p:spPr>
        <p:txBody>
          <a:bodyPr>
            <a:normAutofit fontScale="92500" lnSpcReduction="20000"/>
          </a:bodyPr>
          <a:lstStyle/>
          <a:p>
            <a:r>
              <a:rPr lang="es-CL" dirty="0"/>
              <a:t>Einstein demostró que el efecto fotoeléctrico podía ser explicado asumiendo que la luz incidente estaba formada de fotones de energía </a:t>
            </a:r>
            <a:r>
              <a:rPr lang="es-CL" i="1" dirty="0" err="1"/>
              <a:t>hν</a:t>
            </a:r>
            <a:r>
              <a:rPr lang="es-CL" dirty="0"/>
              <a:t>, parte de esta energía </a:t>
            </a:r>
            <a:r>
              <a:rPr lang="es-CL" i="1" dirty="0"/>
              <a:t>hν</a:t>
            </a:r>
            <a:r>
              <a:rPr lang="es-CL" i="1" baseline="-25000" dirty="0"/>
              <a:t>0</a:t>
            </a:r>
            <a:r>
              <a:rPr lang="es-CL" dirty="0"/>
              <a:t> se utilizaba para romper las fuerzas que unían el electrón con la materia, el resto de la energía aparecía como la energía cinética de los electrones emitidos:</a:t>
            </a:r>
          </a:p>
          <a:p>
            <a:r>
              <a:rPr lang="es-CL" dirty="0"/>
              <a:t>donde </a:t>
            </a:r>
            <a:r>
              <a:rPr lang="es-CL" i="1" dirty="0"/>
              <a:t>m</a:t>
            </a:r>
            <a:r>
              <a:rPr lang="es-CL" dirty="0"/>
              <a:t> es la masa del electrón, </a:t>
            </a:r>
            <a:r>
              <a:rPr lang="es-CL" i="1" dirty="0" err="1"/>
              <a:t>v</a:t>
            </a:r>
            <a:r>
              <a:rPr lang="es-CL" i="1" baseline="-25000" dirty="0" err="1"/>
              <a:t>máx</a:t>
            </a:r>
            <a:r>
              <a:rPr lang="es-CL" dirty="0"/>
              <a:t> la velocidad máxima observada, </a:t>
            </a:r>
            <a:r>
              <a:rPr lang="es-CL" i="1" dirty="0"/>
              <a:t>ν</a:t>
            </a:r>
            <a:r>
              <a:rPr lang="es-CL" dirty="0"/>
              <a:t> es la frecuencia de la luz iluminante y </a:t>
            </a:r>
            <a:r>
              <a:rPr lang="es-CL" i="1" dirty="0"/>
              <a:t>ν</a:t>
            </a:r>
            <a:r>
              <a:rPr lang="es-CL" i="1" baseline="-25000" dirty="0"/>
              <a:t>0</a:t>
            </a:r>
            <a:r>
              <a:rPr lang="es-CL" dirty="0"/>
              <a:t> es la frecuencia umbral característica del sólido emisor.</a:t>
            </a:r>
          </a:p>
          <a:p>
            <a:endParaRPr lang="es-CL" dirty="0"/>
          </a:p>
        </p:txBody>
      </p:sp>
      <p:pic>
        <p:nvPicPr>
          <p:cNvPr id="4" name="3 Imagen" descr="\frac{1}{2} m v_{max}^2 = h (\nu - \nu_0)"/>
          <p:cNvPicPr/>
          <p:nvPr/>
        </p:nvPicPr>
        <p:blipFill>
          <a:blip r:embed="rId2">
            <a:extLst>
              <a:ext uri="{28A0092B-C50C-407E-A947-70E740481C1C}">
                <a14:useLocalDpi xmlns:a14="http://schemas.microsoft.com/office/drawing/2010/main" val="0"/>
              </a:ext>
            </a:extLst>
          </a:blip>
          <a:srcRect/>
          <a:stretch>
            <a:fillRect/>
          </a:stretch>
        </p:blipFill>
        <p:spPr bwMode="auto">
          <a:xfrm>
            <a:off x="3275856" y="4941168"/>
            <a:ext cx="2206109" cy="720080"/>
          </a:xfrm>
          <a:prstGeom prst="rect">
            <a:avLst/>
          </a:prstGeom>
          <a:noFill/>
          <a:ln>
            <a:noFill/>
          </a:ln>
        </p:spPr>
      </p:pic>
    </p:spTree>
    <p:extLst>
      <p:ext uri="{BB962C8B-B14F-4D97-AF65-F5344CB8AC3E}">
        <p14:creationId xmlns:p14="http://schemas.microsoft.com/office/powerpoint/2010/main" val="2816099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692697"/>
            <a:ext cx="8229600" cy="2952328"/>
          </a:xfrm>
        </p:spPr>
        <p:txBody>
          <a:bodyPr>
            <a:normAutofit fontScale="77500" lnSpcReduction="20000"/>
          </a:bodyPr>
          <a:lstStyle/>
          <a:p>
            <a:r>
              <a:rPr lang="es-CL" b="1" dirty="0"/>
              <a:t>Luz en movimiento</a:t>
            </a:r>
            <a:endParaRPr lang="es-CL" dirty="0"/>
          </a:p>
          <a:p>
            <a:r>
              <a:rPr lang="es-CL" dirty="0"/>
              <a:t>La primera de estas situaciones inexplicables se producía cuando la luz se emitía, se transmitía o se recibía por cuerpos o medios en movimiento. Era de esperar, según la física clásica, que la velocidad en estos casos fuese el resultado de sumar a la </a:t>
            </a:r>
            <a:r>
              <a:rPr lang="es-CL" u="sng" dirty="0">
                <a:hlinkClick r:id="rId2" tooltip="Velocidad de la luz"/>
              </a:rPr>
              <a:t>velocidad de la luz</a:t>
            </a:r>
            <a:r>
              <a:rPr lang="es-CL" dirty="0"/>
              <a:t>, la velocidad del cuerpo o del medio. Sin embargo, se encontraron varios casos en los que no era así:</a:t>
            </a:r>
          </a:p>
          <a:p>
            <a:endParaRPr lang="es-CL" dirty="0" smtClean="0"/>
          </a:p>
          <a:p>
            <a:endParaRPr lang="es-CL" dirty="0"/>
          </a:p>
          <a:p>
            <a:endParaRPr lang="es-CL" dirty="0"/>
          </a:p>
        </p:txBody>
      </p:sp>
      <p:sp>
        <p:nvSpPr>
          <p:cNvPr id="4" name="3 Rectángulo"/>
          <p:cNvSpPr/>
          <p:nvPr/>
        </p:nvSpPr>
        <p:spPr>
          <a:xfrm>
            <a:off x="1043608" y="3645024"/>
            <a:ext cx="6840760" cy="1200329"/>
          </a:xfrm>
          <a:prstGeom prst="rect">
            <a:avLst/>
          </a:prstGeom>
        </p:spPr>
        <p:txBody>
          <a:bodyPr wrap="square">
            <a:spAutoFit/>
          </a:bodyPr>
          <a:lstStyle/>
          <a:p>
            <a:r>
              <a:rPr lang="es-CL" dirty="0"/>
              <a:t>En </a:t>
            </a:r>
            <a:r>
              <a:rPr lang="es-CL" u="sng" dirty="0">
                <a:hlinkClick r:id="rId3" tooltip="1905"/>
              </a:rPr>
              <a:t>1905</a:t>
            </a:r>
            <a:r>
              <a:rPr lang="es-CL" dirty="0"/>
              <a:t>, </a:t>
            </a:r>
            <a:r>
              <a:rPr lang="es-CL" u="sng" dirty="0">
                <a:hlinkClick r:id="rId4" tooltip="Albert Einstein"/>
              </a:rPr>
              <a:t>Albert Einstein</a:t>
            </a:r>
            <a:r>
              <a:rPr lang="es-CL" dirty="0"/>
              <a:t> dio una explicación satisfactoria con su </a:t>
            </a:r>
            <a:r>
              <a:rPr lang="es-CL" u="sng" dirty="0">
                <a:hlinkClick r:id="rId5" tooltip="Teoría de la relatividad especial"/>
              </a:rPr>
              <a:t>teoría de la relatividad especial</a:t>
            </a:r>
            <a:r>
              <a:rPr lang="es-CL" dirty="0"/>
              <a:t>, en la que, en su </a:t>
            </a:r>
            <a:r>
              <a:rPr lang="es-CL" u="sng" dirty="0">
                <a:hlinkClick r:id="rId6" tooltip="Postulados de la Relatividad Especial"/>
              </a:rPr>
              <a:t>segundo postulado</a:t>
            </a:r>
            <a:r>
              <a:rPr lang="es-CL" dirty="0"/>
              <a:t> propone que la velocidad de la luz es </a:t>
            </a:r>
            <a:r>
              <a:rPr lang="es-CL" u="sng" dirty="0">
                <a:hlinkClick r:id="rId7" tooltip="Isotropía"/>
              </a:rPr>
              <a:t>isótropa</a:t>
            </a:r>
            <a:r>
              <a:rPr lang="es-CL" dirty="0"/>
              <a:t>, es decir, independiente del movimiento relativo del observador o de la fuente.</a:t>
            </a:r>
          </a:p>
        </p:txBody>
      </p:sp>
    </p:spTree>
    <p:extLst>
      <p:ext uri="{BB962C8B-B14F-4D97-AF65-F5344CB8AC3E}">
        <p14:creationId xmlns:p14="http://schemas.microsoft.com/office/powerpoint/2010/main" val="3274089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dirty="0" smtClean="0"/>
              <a:t>Ondas electromagnéticas.</a:t>
            </a:r>
            <a:endParaRPr lang="es-CL" dirty="0"/>
          </a:p>
        </p:txBody>
      </p:sp>
      <p:sp>
        <p:nvSpPr>
          <p:cNvPr id="3" name="2 Marcador de contenido"/>
          <p:cNvSpPr>
            <a:spLocks noGrp="1"/>
          </p:cNvSpPr>
          <p:nvPr>
            <p:ph idx="1"/>
          </p:nvPr>
        </p:nvSpPr>
        <p:spPr/>
        <p:txBody>
          <a:bodyPr>
            <a:normAutofit fontScale="70000" lnSpcReduction="20000"/>
          </a:bodyPr>
          <a:lstStyle/>
          <a:p>
            <a:r>
              <a:rPr lang="es-CL" dirty="0"/>
              <a:t>Son aquellas ondas que no necesitan un medio material para propagarse. Incluyen, entre otras, la luz visible y las ondas de radio, televisión y telefonía.</a:t>
            </a:r>
          </a:p>
          <a:p>
            <a:r>
              <a:rPr lang="es-CL" dirty="0"/>
              <a:t>Todas se propagan en el vacío a una velocidad constante, muy alta (300 0000 km/s) pero no infinita. Gracias a ello podemos observar la luz emitida por una estrella lejana hace tanto tiempo que quizás esa estrella haya desaparecido ya. O enterarnos de un suceso que ocurre a miles de kilómetros prácticamente en el instante de producirse.</a:t>
            </a:r>
          </a:p>
          <a:p>
            <a:r>
              <a:rPr lang="es-CL" dirty="0"/>
              <a:t>Las ondas electromagnéticas se propagan mediante una oscilación de campos eléctricos y magnéticos. Los campos electromagnéticos al "excitar" los electrones de nuestra retina, nos comunican con el exterior y permiten que nuestro cerebro "construya" el escenario del mundo en que estamos. </a:t>
            </a:r>
            <a:br>
              <a:rPr lang="es-CL" dirty="0"/>
            </a:br>
            <a:r>
              <a:rPr lang="es-CL" dirty="0"/>
              <a:t>Las O.E.M. son también soporte de las telecomunicaciones y el funcionamiento complejo del mundo actual.</a:t>
            </a:r>
          </a:p>
          <a:p>
            <a:endParaRPr lang="es-CL" dirty="0"/>
          </a:p>
        </p:txBody>
      </p:sp>
    </p:spTree>
    <p:extLst>
      <p:ext uri="{BB962C8B-B14F-4D97-AF65-F5344CB8AC3E}">
        <p14:creationId xmlns:p14="http://schemas.microsoft.com/office/powerpoint/2010/main" val="2778990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620688"/>
            <a:ext cx="8229600" cy="3268960"/>
          </a:xfrm>
        </p:spPr>
        <p:txBody>
          <a:bodyPr>
            <a:normAutofit fontScale="70000" lnSpcReduction="20000"/>
          </a:bodyPr>
          <a:lstStyle/>
          <a:p>
            <a:r>
              <a:rPr lang="es-CL" b="1" dirty="0"/>
              <a:t>ORIGEN Y FORMACIÓN</a:t>
            </a:r>
            <a:endParaRPr lang="es-CL" dirty="0"/>
          </a:p>
          <a:p>
            <a:r>
              <a:rPr lang="es-CL" b="1" dirty="0"/>
              <a:t>Las cargas eléctricas al ser aceleradas originan ondas electromagnéticas</a:t>
            </a:r>
            <a:endParaRPr lang="es-CL" dirty="0"/>
          </a:p>
          <a:p>
            <a:r>
              <a:rPr lang="es-CL" dirty="0"/>
              <a:t>El campo</a:t>
            </a:r>
            <a:r>
              <a:rPr lang="es-CL" b="1" dirty="0"/>
              <a:t> E </a:t>
            </a:r>
            <a:r>
              <a:rPr lang="es-CL" dirty="0"/>
              <a:t>originado por la carga acelerada depende de la distancia a la carga, la aceleración de la carga y del seno del ángulo que forma la dirección de aceleración de la carga y al dirección al punto en que medimos el campo( </a:t>
            </a:r>
            <a:r>
              <a:rPr lang="es-CL" dirty="0" smtClean="0"/>
              <a:t>seno </a:t>
            </a:r>
            <a:r>
              <a:rPr lang="es-CL" dirty="0"/>
              <a:t> </a:t>
            </a:r>
            <a:r>
              <a:rPr lang="es-CL" dirty="0" smtClean="0"/>
              <a:t>del ángulo</a:t>
            </a:r>
            <a:r>
              <a:rPr lang="es-CL" dirty="0" smtClean="0"/>
              <a:t>).</a:t>
            </a:r>
            <a:endParaRPr lang="es-CL" dirty="0"/>
          </a:p>
          <a:p>
            <a:r>
              <a:rPr lang="es-CL" dirty="0"/>
              <a:t>Un campo </a:t>
            </a:r>
            <a:r>
              <a:rPr lang="es-CL" dirty="0" smtClean="0"/>
              <a:t>eléctrico </a:t>
            </a:r>
            <a:r>
              <a:rPr lang="es-CL" dirty="0"/>
              <a:t>variable engendra un campo magnético variable y este a su vez uno </a:t>
            </a:r>
            <a:r>
              <a:rPr lang="es-CL" dirty="0" smtClean="0"/>
              <a:t>eléctrico, </a:t>
            </a:r>
            <a:r>
              <a:rPr lang="es-CL" dirty="0"/>
              <a:t>de esta forma las </a:t>
            </a:r>
            <a:r>
              <a:rPr lang="es-CL" dirty="0" smtClean="0"/>
              <a:t>OEM</a:t>
            </a:r>
            <a:r>
              <a:rPr lang="es-CL" dirty="0" smtClean="0"/>
              <a:t> </a:t>
            </a:r>
            <a:r>
              <a:rPr lang="es-CL" dirty="0"/>
              <a:t>se propagan en el </a:t>
            </a:r>
            <a:r>
              <a:rPr lang="es-CL" dirty="0" smtClean="0"/>
              <a:t>vacío </a:t>
            </a:r>
            <a:r>
              <a:rPr lang="es-CL" dirty="0"/>
              <a:t>sin soporte material</a:t>
            </a:r>
          </a:p>
        </p:txBody>
      </p:sp>
      <p:pic>
        <p:nvPicPr>
          <p:cNvPr id="7" name="6 Imagen" descr="dipolo oscilante"/>
          <p:cNvPicPr/>
          <p:nvPr/>
        </p:nvPicPr>
        <p:blipFill>
          <a:blip r:embed="rId2">
            <a:extLst>
              <a:ext uri="{28A0092B-C50C-407E-A947-70E740481C1C}">
                <a14:useLocalDpi xmlns:a14="http://schemas.microsoft.com/office/drawing/2010/main" val="0"/>
              </a:ext>
            </a:extLst>
          </a:blip>
          <a:srcRect/>
          <a:stretch>
            <a:fillRect/>
          </a:stretch>
        </p:blipFill>
        <p:spPr bwMode="auto">
          <a:xfrm>
            <a:off x="2699792" y="3933333"/>
            <a:ext cx="1431290" cy="1301750"/>
          </a:xfrm>
          <a:prstGeom prst="rect">
            <a:avLst/>
          </a:prstGeom>
          <a:noFill/>
          <a:ln>
            <a:noFill/>
          </a:ln>
        </p:spPr>
      </p:pic>
    </p:spTree>
    <p:extLst>
      <p:ext uri="{BB962C8B-B14F-4D97-AF65-F5344CB8AC3E}">
        <p14:creationId xmlns:p14="http://schemas.microsoft.com/office/powerpoint/2010/main" val="2280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L" dirty="0"/>
              <a:t>Esta teoría explicaba con éxito la propagación rectilínea de la luz, la refracción y la reflexión, pero no los anillos de Newton, las interferencias y la difracción. Además, experiencias realizadas posteriormente permitieron demostrar que esta teoría no aclaraba en su totalidad la naturaleza de la luz</a:t>
            </a:r>
          </a:p>
        </p:txBody>
      </p:sp>
    </p:spTree>
    <p:extLst>
      <p:ext uri="{BB962C8B-B14F-4D97-AF65-F5344CB8AC3E}">
        <p14:creationId xmlns:p14="http://schemas.microsoft.com/office/powerpoint/2010/main" val="13818688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r>
              <a:rPr lang="es-CL" b="1" dirty="0"/>
              <a:t>CARACTERÍSTICAS de LA RADIACIÓN E.M.</a:t>
            </a:r>
            <a:endParaRPr lang="es-CL" dirty="0"/>
          </a:p>
          <a:p>
            <a:pPr lvl="0"/>
            <a:r>
              <a:rPr lang="es-CL" dirty="0"/>
              <a:t>Los campos producidos por las cargas en movimiento </a:t>
            </a:r>
            <a:r>
              <a:rPr lang="es-CL" dirty="0" smtClean="0"/>
              <a:t>pueden </a:t>
            </a:r>
            <a:r>
              <a:rPr lang="es-CL" dirty="0"/>
              <a:t>abandonar las fuentes y viajar a través del espacio ( en el </a:t>
            </a:r>
            <a:r>
              <a:rPr lang="es-CL" dirty="0" smtClean="0"/>
              <a:t>vacío) </a:t>
            </a:r>
            <a:r>
              <a:rPr lang="es-CL" dirty="0"/>
              <a:t>creándose y recreándose mutuamente. Lo explica la tercera y cuarta ley de Maxwell.</a:t>
            </a:r>
          </a:p>
          <a:p>
            <a:r>
              <a:rPr lang="es-CL" dirty="0"/>
              <a:t> </a:t>
            </a:r>
            <a:r>
              <a:rPr lang="es-CL" b="1" dirty="0"/>
              <a:t>CARACTERÍSTICAS de LA RADIACIÓN E.M.</a:t>
            </a:r>
            <a:endParaRPr lang="es-CL" dirty="0"/>
          </a:p>
          <a:p>
            <a:pPr lvl="0"/>
            <a:r>
              <a:rPr lang="es-CL" dirty="0"/>
              <a:t>Los campos producidos por las cargas en movimiento </a:t>
            </a:r>
            <a:r>
              <a:rPr lang="es-CL" dirty="0" smtClean="0"/>
              <a:t>pueden </a:t>
            </a:r>
            <a:r>
              <a:rPr lang="es-CL" dirty="0"/>
              <a:t>abandonar las fuentes y viajar a través del espacio ( en el </a:t>
            </a:r>
            <a:r>
              <a:rPr lang="es-CL" dirty="0" smtClean="0"/>
              <a:t>vacío) </a:t>
            </a:r>
            <a:r>
              <a:rPr lang="es-CL" dirty="0"/>
              <a:t>creándose y recreándose mutuamente. Lo explica la tercera y cuarta ley de Maxwell</a:t>
            </a:r>
            <a:r>
              <a:rPr lang="es-CL" dirty="0" smtClean="0"/>
              <a:t>.</a:t>
            </a:r>
          </a:p>
          <a:p>
            <a:pPr lvl="0"/>
            <a:endParaRPr lang="es-CL" dirty="0"/>
          </a:p>
          <a:p>
            <a:pPr lvl="0"/>
            <a:r>
              <a:rPr lang="es-CL" dirty="0"/>
              <a:t> Los campos </a:t>
            </a:r>
            <a:r>
              <a:rPr lang="es-CL" dirty="0" smtClean="0"/>
              <a:t>eléctricos </a:t>
            </a:r>
            <a:r>
              <a:rPr lang="es-CL" dirty="0"/>
              <a:t>y magnéticos son perpendiculares entre si ( y perpendiculares a la dirección de propagación) y </a:t>
            </a:r>
            <a:r>
              <a:rPr lang="es-CL" dirty="0" smtClean="0"/>
              <a:t>están </a:t>
            </a:r>
            <a:r>
              <a:rPr lang="es-CL" dirty="0"/>
              <a:t>en fase: alcanzan sus valores máximos y </a:t>
            </a:r>
            <a:r>
              <a:rPr lang="es-CL" dirty="0" smtClean="0"/>
              <a:t>mínimos </a:t>
            </a:r>
            <a:r>
              <a:rPr lang="es-CL" dirty="0"/>
              <a:t>al mismo tiempo y su relación en todo momento está dada por</a:t>
            </a:r>
            <a:r>
              <a:rPr lang="es-CL" b="1" dirty="0"/>
              <a:t> E</a:t>
            </a:r>
            <a:r>
              <a:rPr lang="es-CL" dirty="0"/>
              <a:t>=c·</a:t>
            </a:r>
            <a:r>
              <a:rPr lang="es-CL" b="1" dirty="0"/>
              <a:t> B</a:t>
            </a:r>
            <a:endParaRPr lang="es-CL" dirty="0"/>
          </a:p>
          <a:p>
            <a:endParaRPr lang="es-CL" dirty="0"/>
          </a:p>
          <a:p>
            <a:endParaRPr lang="es-CL" dirty="0"/>
          </a:p>
          <a:p>
            <a:endParaRPr lang="es-CL" dirty="0"/>
          </a:p>
        </p:txBody>
      </p:sp>
      <p:pic>
        <p:nvPicPr>
          <p:cNvPr id="4" name="3 Imagen" descr="{short description of image}"/>
          <p:cNvPicPr/>
          <p:nvPr/>
        </p:nvPicPr>
        <p:blipFill>
          <a:blip r:embed="rId2">
            <a:extLst>
              <a:ext uri="{28A0092B-C50C-407E-A947-70E740481C1C}">
                <a14:useLocalDpi xmlns:a14="http://schemas.microsoft.com/office/drawing/2010/main" val="0"/>
              </a:ext>
            </a:extLst>
          </a:blip>
          <a:srcRect/>
          <a:stretch>
            <a:fillRect/>
          </a:stretch>
        </p:blipFill>
        <p:spPr bwMode="auto">
          <a:xfrm>
            <a:off x="3995936" y="4386790"/>
            <a:ext cx="705485" cy="447040"/>
          </a:xfrm>
          <a:prstGeom prst="rect">
            <a:avLst/>
          </a:prstGeom>
          <a:noFill/>
          <a:ln>
            <a:noFill/>
          </a:ln>
        </p:spPr>
      </p:pic>
    </p:spTree>
    <p:extLst>
      <p:ext uri="{BB962C8B-B14F-4D97-AF65-F5344CB8AC3E}">
        <p14:creationId xmlns:p14="http://schemas.microsoft.com/office/powerpoint/2010/main" val="1857109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76673"/>
            <a:ext cx="8229600" cy="2952328"/>
          </a:xfrm>
        </p:spPr>
        <p:txBody>
          <a:bodyPr>
            <a:normAutofit fontScale="62500" lnSpcReduction="20000"/>
          </a:bodyPr>
          <a:lstStyle/>
          <a:p>
            <a:pPr lvl="0"/>
            <a:r>
              <a:rPr lang="es-CL" dirty="0"/>
              <a:t>Las ondas electromagnéticas son todas semejantes ( independientemente de como se formen) y sólo se diferencian e n su longitud de onda y frecuencia. La luz es una onda electromagnética</a:t>
            </a:r>
          </a:p>
          <a:p>
            <a:r>
              <a:rPr lang="es-CL" dirty="0"/>
              <a:t>Las ondas electromagnéticas transmiten energía incluso en el </a:t>
            </a:r>
            <a:r>
              <a:rPr lang="es-CL" dirty="0" smtClean="0"/>
              <a:t>vacío. </a:t>
            </a:r>
            <a:r>
              <a:rPr lang="es-CL" dirty="0"/>
              <a:t>Lo que vibra a su paso son los campos eléctricos y magnéticos que crean a propagarse. La </a:t>
            </a:r>
            <a:r>
              <a:rPr lang="es-CL" dirty="0" smtClean="0"/>
              <a:t>vibración </a:t>
            </a:r>
            <a:r>
              <a:rPr lang="es-CL" dirty="0"/>
              <a:t>puede ser </a:t>
            </a:r>
            <a:r>
              <a:rPr lang="es-CL" dirty="0" smtClean="0"/>
              <a:t>captada </a:t>
            </a:r>
            <a:r>
              <a:rPr lang="es-CL" dirty="0"/>
              <a:t>y esa energía </a:t>
            </a:r>
            <a:r>
              <a:rPr lang="es-CL" dirty="0" smtClean="0"/>
              <a:t>absorberse</a:t>
            </a:r>
          </a:p>
          <a:p>
            <a:r>
              <a:rPr lang="es-CL" dirty="0" smtClean="0"/>
              <a:t>Las ondas electromagnéticas </a:t>
            </a:r>
            <a:r>
              <a:rPr lang="es-CL" dirty="0"/>
              <a:t>viajan aproximadamente a una velocidad constante muy alta, pero no infinita de 300.000 km por segundo. </a:t>
            </a:r>
            <a:br>
              <a:rPr lang="es-CL" dirty="0"/>
            </a:br>
            <a:r>
              <a:rPr lang="es-CL" dirty="0"/>
              <a:t>A esta velocidad podemos:</a:t>
            </a:r>
            <a:br>
              <a:rPr lang="es-CL" dirty="0"/>
            </a:br>
            <a:r>
              <a:rPr lang="es-CL" dirty="0"/>
              <a:t>- darle la vuelta entera a la Tierra en 20 milisegundos</a:t>
            </a:r>
            <a:br>
              <a:rPr lang="es-CL" dirty="0"/>
            </a:br>
            <a:r>
              <a:rPr lang="es-CL" dirty="0"/>
              <a:t>- viajar a la Luna en 1,3 </a:t>
            </a:r>
            <a:r>
              <a:rPr lang="es-CL" dirty="0" smtClean="0"/>
              <a:t>segundos</a:t>
            </a:r>
          </a:p>
          <a:p>
            <a:endParaRPr lang="es-CL" dirty="0" smtClean="0"/>
          </a:p>
          <a:p>
            <a:endParaRPr lang="es-CL" dirty="0"/>
          </a:p>
        </p:txBody>
      </p:sp>
      <p:sp>
        <p:nvSpPr>
          <p:cNvPr id="4" name="3 Rectángulo"/>
          <p:cNvSpPr/>
          <p:nvPr/>
        </p:nvSpPr>
        <p:spPr>
          <a:xfrm>
            <a:off x="467544" y="3356992"/>
            <a:ext cx="8064896" cy="3416320"/>
          </a:xfrm>
          <a:prstGeom prst="rect">
            <a:avLst/>
          </a:prstGeom>
        </p:spPr>
        <p:txBody>
          <a:bodyPr wrap="square">
            <a:spAutoFit/>
          </a:bodyPr>
          <a:lstStyle/>
          <a:p>
            <a:r>
              <a:rPr lang="es-CL" dirty="0"/>
              <a:t>- </a:t>
            </a:r>
            <a:r>
              <a:rPr lang="es-CL" dirty="0" smtClean="0"/>
              <a:t>Llegan del  </a:t>
            </a:r>
            <a:r>
              <a:rPr lang="es-CL" dirty="0"/>
              <a:t>Sol en 8 minutos 19 segundos</a:t>
            </a:r>
            <a:br>
              <a:rPr lang="es-CL" dirty="0"/>
            </a:br>
            <a:r>
              <a:rPr lang="es-CL" dirty="0"/>
              <a:t>- </a:t>
            </a:r>
            <a:r>
              <a:rPr lang="es-CL" dirty="0" smtClean="0"/>
              <a:t>Llegan de  </a:t>
            </a:r>
            <a:r>
              <a:rPr lang="es-CL" dirty="0"/>
              <a:t>la estrella más cercana en 4,2 años</a:t>
            </a:r>
            <a:br>
              <a:rPr lang="es-CL" dirty="0"/>
            </a:br>
            <a:r>
              <a:rPr lang="es-CL" dirty="0"/>
              <a:t>Gracias a ello podemos observar la luz emitida por una estrella lejana hace tanto tiempo que quizás esa estrella haya desaparecido ya. O enterarnos de un suceso que ocurre a miles de kilómetros prácticamente en el instante de producirse.</a:t>
            </a:r>
            <a:br>
              <a:rPr lang="es-CL" dirty="0"/>
            </a:br>
            <a:r>
              <a:rPr lang="es-CL" b="1" dirty="0"/>
              <a:t>Años luz</a:t>
            </a:r>
            <a:r>
              <a:rPr lang="es-CL" dirty="0"/>
              <a:t>: En un año la luz recorre 9,46 millones de millones de kilómetros:</a:t>
            </a:r>
            <a:br>
              <a:rPr lang="es-CL" dirty="0"/>
            </a:br>
            <a:r>
              <a:rPr lang="es-CL" dirty="0"/>
              <a:t>9.460.000.000.000 Km = 9,46 x 1012 Km.</a:t>
            </a:r>
            <a:br>
              <a:rPr lang="es-CL" dirty="0"/>
            </a:br>
            <a:r>
              <a:rPr lang="es-CL" dirty="0"/>
              <a:t>A esta distancia se le llama el año-luz y es muy útil para expresar las distancias entre cuerpos estelares. Para viajar a la estrella más cercana (Alfa Centauro), la luz se demora 4,2 años, se dice entonces que Alfa Centauro se encuentra a una distancia de 4,2 años-luz.</a:t>
            </a:r>
            <a:br>
              <a:rPr lang="es-CL" dirty="0"/>
            </a:br>
            <a:endParaRPr lang="es-CL" dirty="0"/>
          </a:p>
        </p:txBody>
      </p:sp>
    </p:spTree>
    <p:extLst>
      <p:ext uri="{BB962C8B-B14F-4D97-AF65-F5344CB8AC3E}">
        <p14:creationId xmlns:p14="http://schemas.microsoft.com/office/powerpoint/2010/main" val="848701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808332298"/>
              </p:ext>
            </p:extLst>
          </p:nvPr>
        </p:nvGraphicFramePr>
        <p:xfrm>
          <a:off x="683568" y="188640"/>
          <a:ext cx="7992888" cy="4525963"/>
        </p:xfrm>
        <a:graphic>
          <a:graphicData uri="http://schemas.openxmlformats.org/drawingml/2006/table">
            <a:tbl>
              <a:tblPr/>
              <a:tblGrid>
                <a:gridCol w="7992888"/>
              </a:tblGrid>
              <a:tr h="4525963">
                <a:tc>
                  <a:txBody>
                    <a:bodyPr/>
                    <a:lstStyle/>
                    <a:p>
                      <a:pPr algn="just"/>
                      <a:r>
                        <a:rPr lang="es-CL" sz="1600" dirty="0" smtClean="0">
                          <a:latin typeface="Verdana"/>
                        </a:rPr>
                        <a:t>Emisión-</a:t>
                      </a:r>
                      <a:r>
                        <a:rPr lang="es-CL" sz="1600" baseline="0" dirty="0" smtClean="0">
                          <a:latin typeface="Verdana"/>
                        </a:rPr>
                        <a:t> absorción.</a:t>
                      </a:r>
                      <a:endParaRPr lang="es-CL" sz="1600" dirty="0" smtClean="0">
                        <a:latin typeface="Verdana"/>
                      </a:endParaRPr>
                    </a:p>
                    <a:p>
                      <a:pPr algn="just"/>
                      <a:r>
                        <a:rPr lang="es-CL" sz="1300" dirty="0" smtClean="0">
                          <a:latin typeface="Verdana"/>
                        </a:rPr>
                        <a:t>Cada </a:t>
                      </a:r>
                      <a:r>
                        <a:rPr lang="es-CL" sz="1300" dirty="0">
                          <a:latin typeface="Verdana"/>
                        </a:rPr>
                        <a:t>átomo es capaz de emitir o absorber radiación electromagnética, aunque solamente en algunas frecuencias que son características propias de cada uno de los diferentes elementos químicos.</a:t>
                      </a:r>
                    </a:p>
                    <a:p>
                      <a:pPr algn="just"/>
                      <a:r>
                        <a:rPr lang="es-CL" sz="1300" dirty="0">
                          <a:latin typeface="Verdana"/>
                        </a:rPr>
                        <a:t>Si, mediante suministro de energía calorífica, se estimula un determinado elemento en su fase gaseosa, sus átomos emiten radiación en ciertas frecuencias del visible, que constituyen su espectro de emisión.</a:t>
                      </a:r>
                    </a:p>
                    <a:p>
                      <a:pPr algn="just"/>
                      <a:r>
                        <a:rPr lang="es-CL" sz="1300" dirty="0">
                          <a:latin typeface="Verdana"/>
                        </a:rPr>
                        <a:t>Si el mismo elemento, también en estado de gas, recibe radiación electromagnética, absorbe en ciertas frecuencias del visible, precisamente las mismas en las que emite cuando se estimula mediante calor. Este será su espectro de absorción.</a:t>
                      </a:r>
                    </a:p>
                    <a:p>
                      <a:pPr algn="just"/>
                      <a:r>
                        <a:rPr lang="es-CL" sz="1300" dirty="0">
                          <a:latin typeface="Verdana"/>
                        </a:rPr>
                        <a:t>Se cumple, así, la llamada </a:t>
                      </a:r>
                      <a:r>
                        <a:rPr lang="es-CL" sz="1300" b="1" dirty="0">
                          <a:latin typeface="Verdana"/>
                        </a:rPr>
                        <a:t>Ley de </a:t>
                      </a:r>
                      <a:r>
                        <a:rPr lang="es-CL" sz="1300" b="1" dirty="0" err="1">
                          <a:latin typeface="Verdana"/>
                        </a:rPr>
                        <a:t>Kirchoff</a:t>
                      </a:r>
                      <a:r>
                        <a:rPr lang="es-CL" sz="1300" dirty="0">
                          <a:latin typeface="Verdana"/>
                        </a:rPr>
                        <a:t>, que nos indica que todo elemento absorbe radiación en las mismas longitudes de onda en las que la emite. Los espectros de absorción y de emisión resultan ser, pues, el negativo uno del otro.</a:t>
                      </a:r>
                    </a:p>
                    <a:p>
                      <a:pPr algn="just"/>
                      <a:r>
                        <a:rPr lang="es-CL" sz="1300" dirty="0">
                          <a:latin typeface="Verdana"/>
                        </a:rPr>
                        <a:t>Puesto que el espectro, tanto de emisión como de absorción, es característico de cada elemento, sirve para identificar cada uno de los elementos de la tabla periódica, por simple </a:t>
                      </a:r>
                      <a:r>
                        <a:rPr lang="es-CL" sz="1300" dirty="0" smtClean="0">
                          <a:latin typeface="Verdana"/>
                        </a:rPr>
                        <a:t>visualización </a:t>
                      </a:r>
                      <a:r>
                        <a:rPr lang="es-CL" sz="1300" dirty="0">
                          <a:latin typeface="Verdana"/>
                        </a:rPr>
                        <a:t>y análisis de la posición de las líneas de absorción o emisión en su espectro</a:t>
                      </a:r>
                      <a:r>
                        <a:rPr lang="es-CL" sz="1300" dirty="0" smtClean="0">
                          <a:latin typeface="Verdana"/>
                        </a:rPr>
                        <a:t>.</a:t>
                      </a:r>
                    </a:p>
                    <a:p>
                      <a:pPr algn="just"/>
                      <a:endParaRPr lang="es-CL" sz="1300" dirty="0">
                        <a:latin typeface="Verdana"/>
                      </a:endParaRPr>
                    </a:p>
                  </a:txBody>
                  <a:tcPr marL="64657" marR="64657" marT="32328" marB="32328" anchor="ctr">
                    <a:lnL>
                      <a:noFill/>
                    </a:lnL>
                    <a:lnR>
                      <a:noFill/>
                    </a:lnR>
                    <a:lnT>
                      <a:noFill/>
                    </a:lnT>
                    <a:lnB>
                      <a:noFill/>
                    </a:lnB>
                  </a:tcPr>
                </a:tc>
              </a:tr>
            </a:tbl>
          </a:graphicData>
        </a:graphic>
      </p:graphicFrame>
      <p:pic>
        <p:nvPicPr>
          <p:cNvPr id="6" name="5 Imagen" descr="http://www.gobiernodecanarias.org/educacion/3/usrn/lentiscal/1-cdquimica-tic/FlashQ/Estructura%20A/espectrostotal/EspectroAbsorcionObtencion.gif"/>
          <p:cNvPicPr/>
          <p:nvPr/>
        </p:nvPicPr>
        <p:blipFill>
          <a:blip r:embed="rId2">
            <a:extLst>
              <a:ext uri="{28A0092B-C50C-407E-A947-70E740481C1C}">
                <a14:useLocalDpi xmlns:a14="http://schemas.microsoft.com/office/drawing/2010/main" val="0"/>
              </a:ext>
            </a:extLst>
          </a:blip>
          <a:srcRect/>
          <a:stretch>
            <a:fillRect/>
          </a:stretch>
        </p:blipFill>
        <p:spPr bwMode="auto">
          <a:xfrm>
            <a:off x="3779912" y="4581128"/>
            <a:ext cx="4392930" cy="1769110"/>
          </a:xfrm>
          <a:prstGeom prst="rect">
            <a:avLst/>
          </a:prstGeom>
          <a:noFill/>
          <a:ln>
            <a:noFill/>
          </a:ln>
        </p:spPr>
      </p:pic>
    </p:spTree>
    <p:extLst>
      <p:ext uri="{BB962C8B-B14F-4D97-AF65-F5344CB8AC3E}">
        <p14:creationId xmlns:p14="http://schemas.microsoft.com/office/powerpoint/2010/main" val="40200145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normAutofit fontScale="40000" lnSpcReduction="20000"/>
          </a:bodyPr>
          <a:lstStyle/>
          <a:p>
            <a:r>
              <a:rPr lang="es-CL" dirty="0"/>
              <a:t>Ya sabemos que cuando hacemos pasar la luz a través de un prisma óptico se produce el efecto llamado dispersión que consiste en la separación de las distintas longitudes de onda que forman el rayo incidente.</a:t>
            </a:r>
          </a:p>
          <a:p>
            <a:r>
              <a:rPr lang="es-CL" dirty="0"/>
              <a:t>La luz blanca produce al descomponerla lo que llamamos un </a:t>
            </a:r>
            <a:r>
              <a:rPr lang="es-CL" b="1" dirty="0"/>
              <a:t>espectro continuo,</a:t>
            </a:r>
            <a:r>
              <a:rPr lang="es-CL" dirty="0"/>
              <a:t> que contiene el conjunto de colores que corresponde a la gama de longitudes de onda que la integran</a:t>
            </a:r>
            <a:r>
              <a:rPr lang="es-CL" dirty="0" smtClean="0"/>
              <a:t>.</a:t>
            </a:r>
          </a:p>
          <a:p>
            <a:endParaRPr lang="es-CL" dirty="0" smtClean="0"/>
          </a:p>
          <a:p>
            <a:endParaRPr lang="es-CL" dirty="0" smtClean="0"/>
          </a:p>
          <a:p>
            <a:endParaRPr lang="es-CL" dirty="0"/>
          </a:p>
          <a:p>
            <a:r>
              <a:rPr lang="es-CL" dirty="0"/>
              <a:t>Sin embargo, los </a:t>
            </a:r>
            <a:r>
              <a:rPr lang="es-CL" b="1" dirty="0"/>
              <a:t>elementos químicos</a:t>
            </a:r>
            <a:r>
              <a:rPr lang="es-CL" dirty="0"/>
              <a:t> en estado gaseoso y sometidos a temperaturas elevadas producen </a:t>
            </a:r>
            <a:r>
              <a:rPr lang="es-CL" b="1" dirty="0"/>
              <a:t>espectros discontinuos</a:t>
            </a:r>
            <a:r>
              <a:rPr lang="es-CL" dirty="0"/>
              <a:t> en los que se aprecia un </a:t>
            </a:r>
            <a:r>
              <a:rPr lang="es-CL" b="1" dirty="0"/>
              <a:t>conjunto de líneas</a:t>
            </a:r>
            <a:r>
              <a:rPr lang="es-CL" dirty="0"/>
              <a:t> que corresponden a emisiones de sólo algunas longitudes de onda. El siguiente gráfico muestra el espectro de emisión del </a:t>
            </a:r>
            <a:r>
              <a:rPr lang="es-CL" dirty="0" err="1"/>
              <a:t>Na</a:t>
            </a:r>
            <a:r>
              <a:rPr lang="es-CL" dirty="0"/>
              <a:t> (sodio</a:t>
            </a:r>
            <a:r>
              <a:rPr lang="es-CL" dirty="0" smtClean="0"/>
              <a:t>):</a:t>
            </a:r>
          </a:p>
          <a:p>
            <a:endParaRPr lang="es-CL" dirty="0"/>
          </a:p>
          <a:p>
            <a:endParaRPr lang="es-CL" dirty="0" smtClean="0"/>
          </a:p>
          <a:p>
            <a:endParaRPr lang="es-CL" dirty="0"/>
          </a:p>
          <a:p>
            <a:endParaRPr lang="es-CL" dirty="0"/>
          </a:p>
          <a:p>
            <a:r>
              <a:rPr lang="es-CL" dirty="0"/>
              <a:t>El conjunto de líneas espectrales que se obtiene para un elemento concreto es siempre el mismo, incluso si el elemento forma parte de un compuesto complejo, y </a:t>
            </a:r>
            <a:r>
              <a:rPr lang="es-CL" b="1" dirty="0"/>
              <a:t>cada elemento produce su propio espectro</a:t>
            </a:r>
            <a:r>
              <a:rPr lang="es-CL" dirty="0"/>
              <a:t> diferente al de cualquier otro elemento. Esto significa que cada elemento tiene su propia firma espectral.</a:t>
            </a:r>
          </a:p>
          <a:p>
            <a:r>
              <a:rPr lang="es-CL" dirty="0"/>
              <a:t>Si hacemos pasar la luz blanca por una sustancia antes de atravesar el prisma sólo pasarán aquellas longitudes de onda que no hayan sido absorbidas por dicha sustancia y obtendremos el </a:t>
            </a:r>
            <a:r>
              <a:rPr lang="es-CL" b="1" dirty="0"/>
              <a:t>espectro de absorción de dicha sustancia.</a:t>
            </a:r>
            <a:r>
              <a:rPr lang="es-CL" dirty="0"/>
              <a:t> El gráfico siguiente muestra el espectro de absorción del sodio:</a:t>
            </a:r>
          </a:p>
          <a:p>
            <a:r>
              <a:rPr lang="es-CL" dirty="0"/>
              <a:t> </a:t>
            </a:r>
          </a:p>
          <a:p>
            <a:r>
              <a:rPr lang="es-CL" dirty="0"/>
              <a:t>Observa que el sodio absorbe las mismas longitudes de onda que es capaz de emitir.</a:t>
            </a:r>
          </a:p>
          <a:p>
            <a:endParaRPr lang="es-CL" dirty="0"/>
          </a:p>
        </p:txBody>
      </p:sp>
      <p:pic>
        <p:nvPicPr>
          <p:cNvPr id="4" name="3 Imagen" descr="http://www.gobiernodecanarias.org/educacion/3/usrn/lentiscal/1-cdquimica-tic/FlashQ/Estructura%20A/espectrostotal/solar.jpg"/>
          <p:cNvPicPr/>
          <p:nvPr/>
        </p:nvPicPr>
        <p:blipFill>
          <a:blip r:embed="rId2">
            <a:extLst>
              <a:ext uri="{28A0092B-C50C-407E-A947-70E740481C1C}">
                <a14:useLocalDpi xmlns:a14="http://schemas.microsoft.com/office/drawing/2010/main" val="0"/>
              </a:ext>
            </a:extLst>
          </a:blip>
          <a:srcRect/>
          <a:stretch>
            <a:fillRect/>
          </a:stretch>
        </p:blipFill>
        <p:spPr bwMode="auto">
          <a:xfrm>
            <a:off x="2455518" y="2398981"/>
            <a:ext cx="4234180" cy="546735"/>
          </a:xfrm>
          <a:prstGeom prst="rect">
            <a:avLst/>
          </a:prstGeom>
          <a:noFill/>
          <a:ln>
            <a:noFill/>
          </a:ln>
        </p:spPr>
      </p:pic>
      <p:pic>
        <p:nvPicPr>
          <p:cNvPr id="5" name="4 Imagen" descr="http://www.gobiernodecanarias.org/educacion/3/usrn/lentiscal/1-cdquimica-tic/FlashQ/Estructura%20A/espectrostotal/e11pag.jpg"/>
          <p:cNvPicPr/>
          <p:nvPr/>
        </p:nvPicPr>
        <p:blipFill>
          <a:blip r:embed="rId3">
            <a:extLst>
              <a:ext uri="{28A0092B-C50C-407E-A947-70E740481C1C}">
                <a14:useLocalDpi xmlns:a14="http://schemas.microsoft.com/office/drawing/2010/main" val="0"/>
              </a:ext>
            </a:extLst>
          </a:blip>
          <a:srcRect/>
          <a:stretch>
            <a:fillRect/>
          </a:stretch>
        </p:blipFill>
        <p:spPr bwMode="auto">
          <a:xfrm>
            <a:off x="2421238" y="3490663"/>
            <a:ext cx="4234180" cy="546735"/>
          </a:xfrm>
          <a:prstGeom prst="rect">
            <a:avLst/>
          </a:prstGeom>
          <a:noFill/>
          <a:ln>
            <a:noFill/>
          </a:ln>
        </p:spPr>
      </p:pic>
    </p:spTree>
    <p:extLst>
      <p:ext uri="{BB962C8B-B14F-4D97-AF65-F5344CB8AC3E}">
        <p14:creationId xmlns:p14="http://schemas.microsoft.com/office/powerpoint/2010/main" val="18580207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476672"/>
            <a:ext cx="8229600" cy="4525963"/>
          </a:xfrm>
        </p:spPr>
        <p:txBody>
          <a:bodyPr>
            <a:normAutofit fontScale="55000" lnSpcReduction="20000"/>
          </a:bodyPr>
          <a:lstStyle/>
          <a:p>
            <a:r>
              <a:rPr lang="es-ES" dirty="0"/>
              <a:t>Espectro electromagnético</a:t>
            </a:r>
            <a:endParaRPr lang="es-CL" dirty="0"/>
          </a:p>
          <a:p>
            <a:r>
              <a:rPr lang="es-ES" dirty="0"/>
              <a:t>Se denomina </a:t>
            </a:r>
            <a:r>
              <a:rPr lang="es-ES" b="1" dirty="0"/>
              <a:t>espectro electromagnético</a:t>
            </a:r>
            <a:r>
              <a:rPr lang="es-ES" dirty="0"/>
              <a:t> a la distribución energética del conjunto de las </a:t>
            </a:r>
            <a:r>
              <a:rPr lang="es-ES" dirty="0">
                <a:hlinkClick r:id="rId2" tooltip="Onda electromagnética"/>
              </a:rPr>
              <a:t>ondas electromagnéticas</a:t>
            </a:r>
            <a:r>
              <a:rPr lang="es-ES" dirty="0"/>
              <a:t>. Referido a un objeto se denomina </a:t>
            </a:r>
            <a:r>
              <a:rPr lang="es-ES" i="1" dirty="0"/>
              <a:t>espectro electromagnético</a:t>
            </a:r>
            <a:r>
              <a:rPr lang="es-ES" dirty="0"/>
              <a:t> o simplemente </a:t>
            </a:r>
            <a:r>
              <a:rPr lang="es-ES" i="1" dirty="0"/>
              <a:t>espectro</a:t>
            </a:r>
            <a:r>
              <a:rPr lang="es-ES" dirty="0"/>
              <a:t> a la </a:t>
            </a:r>
            <a:r>
              <a:rPr lang="es-ES" dirty="0">
                <a:hlinkClick r:id="rId3" tooltip="Radiación electromagnética"/>
              </a:rPr>
              <a:t>radiación electromagnética</a:t>
            </a:r>
            <a:r>
              <a:rPr lang="es-ES" dirty="0"/>
              <a:t> que emite (</a:t>
            </a:r>
            <a:r>
              <a:rPr lang="es-ES" dirty="0">
                <a:hlinkClick r:id="rId4" tooltip="Espectro de emisión"/>
              </a:rPr>
              <a:t>espectro de emisión</a:t>
            </a:r>
            <a:r>
              <a:rPr lang="es-ES" dirty="0"/>
              <a:t>) o absorbe (</a:t>
            </a:r>
            <a:r>
              <a:rPr lang="es-ES" dirty="0">
                <a:hlinkClick r:id="rId5" tooltip="Espectro de absorción"/>
              </a:rPr>
              <a:t>espectro de absorción</a:t>
            </a:r>
            <a:r>
              <a:rPr lang="es-ES" dirty="0"/>
              <a:t>) una sustancia. Dicha radiación sirve para identificar la sustancia de manera análoga a una </a:t>
            </a:r>
            <a:r>
              <a:rPr lang="es-ES" dirty="0">
                <a:hlinkClick r:id="rId6" tooltip="Huella dactilar"/>
              </a:rPr>
              <a:t>huella dactilar</a:t>
            </a:r>
            <a:r>
              <a:rPr lang="es-ES" dirty="0"/>
              <a:t>. Los espectros se pueden observar mediante </a:t>
            </a:r>
            <a:r>
              <a:rPr lang="es-ES" dirty="0">
                <a:hlinkClick r:id="rId7" tooltip="Espectroscopio"/>
              </a:rPr>
              <a:t>espectroscopios</a:t>
            </a:r>
            <a:r>
              <a:rPr lang="es-ES" dirty="0"/>
              <a:t> que, además de permitir ver el espectro, permiten realizar medidas sobre el mismo, como son la </a:t>
            </a:r>
            <a:r>
              <a:rPr lang="es-ES" dirty="0">
                <a:hlinkClick r:id="rId8" tooltip="Longitud de onda"/>
              </a:rPr>
              <a:t>longitud de onda</a:t>
            </a:r>
            <a:r>
              <a:rPr lang="es-ES" dirty="0"/>
              <a:t>, la </a:t>
            </a:r>
            <a:r>
              <a:rPr lang="es-ES" dirty="0">
                <a:hlinkClick r:id="rId9" tooltip="Frecuencia"/>
              </a:rPr>
              <a:t>frecuencia</a:t>
            </a:r>
            <a:r>
              <a:rPr lang="es-ES" dirty="0"/>
              <a:t> y la intensidad de la radiación.</a:t>
            </a:r>
            <a:endParaRPr lang="es-CL" dirty="0"/>
          </a:p>
          <a:p>
            <a:r>
              <a:rPr lang="es-ES" dirty="0"/>
              <a:t>Diagrama del espectro electromagnético, mostrando el tipo, </a:t>
            </a:r>
            <a:r>
              <a:rPr lang="es-ES" dirty="0">
                <a:hlinkClick r:id="rId8" tooltip="Longitud de onda"/>
              </a:rPr>
              <a:t>longitud de </a:t>
            </a:r>
            <a:r>
              <a:rPr lang="es-ES" dirty="0" err="1">
                <a:hlinkClick r:id="rId8" tooltip="Longitud de onda"/>
              </a:rPr>
              <a:t>onda</a:t>
            </a:r>
            <a:r>
              <a:rPr lang="es-ES" dirty="0" err="1"/>
              <a:t>con</a:t>
            </a:r>
            <a:r>
              <a:rPr lang="es-ES" dirty="0"/>
              <a:t> ejemplos, frecuencia y temperatura de emisión de </a:t>
            </a:r>
            <a:r>
              <a:rPr lang="es-ES" dirty="0">
                <a:hlinkClick r:id="rId10" tooltip="Cuerpo negro"/>
              </a:rPr>
              <a:t>cuerpo negro</a:t>
            </a:r>
            <a:r>
              <a:rPr lang="es-ES" dirty="0"/>
              <a:t>.</a:t>
            </a:r>
            <a:endParaRPr lang="es-CL" dirty="0"/>
          </a:p>
          <a:p>
            <a:r>
              <a:rPr lang="es-ES" dirty="0"/>
              <a:t>El espectro electromagnético se extiende desde la radiación de menor longitud de onda, como los </a:t>
            </a:r>
            <a:r>
              <a:rPr lang="es-ES" dirty="0">
                <a:hlinkClick r:id="rId11" tooltip="Rayos gamma"/>
              </a:rPr>
              <a:t>rayos gamma</a:t>
            </a:r>
            <a:r>
              <a:rPr lang="es-ES" dirty="0"/>
              <a:t> y los </a:t>
            </a:r>
            <a:r>
              <a:rPr lang="es-ES" dirty="0">
                <a:hlinkClick r:id="rId12" tooltip="Rayos X"/>
              </a:rPr>
              <a:t>rayos X</a:t>
            </a:r>
            <a:r>
              <a:rPr lang="es-ES" dirty="0"/>
              <a:t>, pasando por la </a:t>
            </a:r>
            <a:r>
              <a:rPr lang="es-ES" dirty="0">
                <a:hlinkClick r:id="rId13" tooltip="Luz ultravioleta"/>
              </a:rPr>
              <a:t>luz ultravioleta</a:t>
            </a:r>
            <a:r>
              <a:rPr lang="es-ES" dirty="0"/>
              <a:t>, la </a:t>
            </a:r>
            <a:r>
              <a:rPr lang="es-ES" dirty="0">
                <a:hlinkClick r:id="rId14" tooltip="Luz"/>
              </a:rPr>
              <a:t>luz visible</a:t>
            </a:r>
            <a:r>
              <a:rPr lang="es-ES" dirty="0"/>
              <a:t> y </a:t>
            </a:r>
            <a:r>
              <a:rPr lang="es-ES" dirty="0" err="1"/>
              <a:t>los</a:t>
            </a:r>
            <a:r>
              <a:rPr lang="es-ES" dirty="0" err="1">
                <a:hlinkClick r:id="rId15" tooltip="Rayos infrarrojos"/>
              </a:rPr>
              <a:t>rayos</a:t>
            </a:r>
            <a:r>
              <a:rPr lang="es-ES" dirty="0">
                <a:hlinkClick r:id="rId15" tooltip="Rayos infrarrojos"/>
              </a:rPr>
              <a:t> infrarrojos</a:t>
            </a:r>
            <a:r>
              <a:rPr lang="es-ES" dirty="0"/>
              <a:t>, hasta las ondas electromagnéticas de mayor longitud de onda, como son las </a:t>
            </a:r>
            <a:r>
              <a:rPr lang="es-ES" dirty="0">
                <a:hlinkClick r:id="rId16" tooltip="Radiofrecuencia"/>
              </a:rPr>
              <a:t>ondas de radio</a:t>
            </a:r>
            <a:r>
              <a:rPr lang="es-ES" dirty="0"/>
              <a:t>. Se cree que el límite para la longitud de onda más pequeña posible es la </a:t>
            </a:r>
            <a:r>
              <a:rPr lang="es-ES" dirty="0">
                <a:hlinkClick r:id="rId17" tooltip="Longitud de Planck"/>
              </a:rPr>
              <a:t>longitud de Planck</a:t>
            </a:r>
            <a:r>
              <a:rPr lang="es-ES" dirty="0"/>
              <a:t> mientras que el límite máximo sería el </a:t>
            </a:r>
            <a:r>
              <a:rPr lang="es-ES" dirty="0">
                <a:hlinkClick r:id="rId18" tooltip="Universo observable"/>
              </a:rPr>
              <a:t>tamaño del Universo</a:t>
            </a:r>
            <a:r>
              <a:rPr lang="es-ES" dirty="0"/>
              <a:t> (véase </a:t>
            </a:r>
            <a:r>
              <a:rPr lang="es-ES" dirty="0">
                <a:hlinkClick r:id="rId19" tooltip="Cosmología física"/>
              </a:rPr>
              <a:t>Cosmología física</a:t>
            </a:r>
            <a:r>
              <a:rPr lang="es-ES" dirty="0"/>
              <a:t>) aunque formalmente el espectro electromagnético es </a:t>
            </a:r>
            <a:r>
              <a:rPr lang="es-ES" dirty="0">
                <a:hlinkClick r:id="rId20" tooltip="Infinito"/>
              </a:rPr>
              <a:t>infinito</a:t>
            </a:r>
            <a:r>
              <a:rPr lang="es-ES" dirty="0"/>
              <a:t> y continuo.</a:t>
            </a:r>
            <a:endParaRPr lang="es-CL" dirty="0"/>
          </a:p>
          <a:p>
            <a:endParaRPr lang="es-CL" dirty="0"/>
          </a:p>
        </p:txBody>
      </p:sp>
    </p:spTree>
    <p:extLst>
      <p:ext uri="{BB962C8B-B14F-4D97-AF65-F5344CB8AC3E}">
        <p14:creationId xmlns:p14="http://schemas.microsoft.com/office/powerpoint/2010/main" val="729823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upload.wikimedia.org/wikipedia/commons/thumb/b/b3/EM_Spectrum_Properties_es.svg/450px-EM_Spectrum_Properties_es.svg.pn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87624" y="260648"/>
            <a:ext cx="6480720" cy="3026296"/>
          </a:xfrm>
          <a:prstGeom prst="rect">
            <a:avLst/>
          </a:prstGeom>
          <a:noFill/>
          <a:ln>
            <a:noFill/>
          </a:ln>
        </p:spPr>
      </p:pic>
      <p:sp>
        <p:nvSpPr>
          <p:cNvPr id="13" name="12 Rectángulo"/>
          <p:cNvSpPr/>
          <p:nvPr/>
        </p:nvSpPr>
        <p:spPr>
          <a:xfrm>
            <a:off x="971600" y="3212976"/>
            <a:ext cx="7200800" cy="2031325"/>
          </a:xfrm>
          <a:prstGeom prst="rect">
            <a:avLst/>
          </a:prstGeom>
        </p:spPr>
        <p:txBody>
          <a:bodyPr wrap="square">
            <a:spAutoFit/>
          </a:bodyPr>
          <a:lstStyle/>
          <a:p>
            <a:r>
              <a:rPr lang="es-ES" dirty="0" smtClean="0"/>
              <a:t>La energía electromagnética en una particular </a:t>
            </a:r>
            <a:r>
              <a:rPr lang="es-ES" u="sng" dirty="0" smtClean="0">
                <a:hlinkClick r:id="rId4" tooltip="Longitud de onda"/>
              </a:rPr>
              <a:t>longitud de onda</a:t>
            </a:r>
            <a:r>
              <a:rPr lang="es-ES" dirty="0" smtClean="0"/>
              <a:t> </a:t>
            </a:r>
            <a:r>
              <a:rPr lang="es-ES" u="sng" dirty="0" smtClean="0">
                <a:hlinkClick r:id="rId5" tooltip="Λ"/>
              </a:rPr>
              <a:t>λ</a:t>
            </a:r>
            <a:r>
              <a:rPr lang="es-ES" dirty="0" smtClean="0"/>
              <a:t> (en el </a:t>
            </a:r>
            <a:r>
              <a:rPr lang="es-ES" u="sng" dirty="0" smtClean="0">
                <a:hlinkClick r:id="rId6" tooltip="Vacío (física)"/>
              </a:rPr>
              <a:t>vacío</a:t>
            </a:r>
            <a:r>
              <a:rPr lang="es-ES" dirty="0" smtClean="0"/>
              <a:t>) tiene una frecuencia </a:t>
            </a:r>
            <a:r>
              <a:rPr lang="es-ES" i="1" dirty="0" smtClean="0"/>
              <a:t>f</a:t>
            </a:r>
            <a:r>
              <a:rPr lang="es-ES" dirty="0" smtClean="0"/>
              <a:t> asociada y una energía de </a:t>
            </a:r>
            <a:r>
              <a:rPr lang="es-ES" u="sng" dirty="0" smtClean="0">
                <a:hlinkClick r:id="rId7" tooltip="Fotón"/>
              </a:rPr>
              <a:t>fotón</a:t>
            </a:r>
            <a:r>
              <a:rPr lang="es-ES" dirty="0" smtClean="0"/>
              <a:t> </a:t>
            </a:r>
            <a:r>
              <a:rPr lang="es-ES" i="1" dirty="0" smtClean="0"/>
              <a:t>E</a:t>
            </a:r>
            <a:r>
              <a:rPr lang="es-ES" dirty="0" smtClean="0"/>
              <a:t>. Por tanto, el espectro electromagnético puede ser expresado igualmente en cualquiera de esos términos. Se relacionan en las siguientes ecuaciones:</a:t>
            </a:r>
          </a:p>
          <a:p>
            <a:r>
              <a:rPr lang="es-CL" dirty="0" smtClean="0"/>
              <a:t>          , o lo que es lo mismo: </a:t>
            </a:r>
          </a:p>
          <a:p>
            <a:endParaRPr lang="es-CL" dirty="0"/>
          </a:p>
          <a:p>
            <a:endParaRPr lang="es-CL" dirty="0"/>
          </a:p>
        </p:txBody>
      </p:sp>
      <p:pic>
        <p:nvPicPr>
          <p:cNvPr id="21" name="20 Imagen" descr="c = f \lambda \,\!"/>
          <p:cNvPicPr/>
          <p:nvPr/>
        </p:nvPicPr>
        <p:blipFill>
          <a:blip r:embed="rId8">
            <a:extLst>
              <a:ext uri="{28A0092B-C50C-407E-A947-70E740481C1C}">
                <a14:useLocalDpi xmlns:a14="http://schemas.microsoft.com/office/drawing/2010/main" val="0"/>
              </a:ext>
            </a:extLst>
          </a:blip>
          <a:srcRect/>
          <a:stretch>
            <a:fillRect/>
          </a:stretch>
        </p:blipFill>
        <p:spPr bwMode="auto">
          <a:xfrm>
            <a:off x="971600" y="4436939"/>
            <a:ext cx="546735" cy="168910"/>
          </a:xfrm>
          <a:prstGeom prst="rect">
            <a:avLst/>
          </a:prstGeom>
          <a:noFill/>
          <a:ln>
            <a:noFill/>
          </a:ln>
        </p:spPr>
      </p:pic>
      <p:pic>
        <p:nvPicPr>
          <p:cNvPr id="22" name="21 Imagen" descr="\lambda = \frac{c}{f}  \,\!"/>
          <p:cNvPicPr/>
          <p:nvPr/>
        </p:nvPicPr>
        <p:blipFill>
          <a:blip r:embed="rId9">
            <a:extLst>
              <a:ext uri="{28A0092B-C50C-407E-A947-70E740481C1C}">
                <a14:useLocalDpi xmlns:a14="http://schemas.microsoft.com/office/drawing/2010/main" val="0"/>
              </a:ext>
            </a:extLst>
          </a:blip>
          <a:srcRect/>
          <a:stretch>
            <a:fillRect/>
          </a:stretch>
        </p:blipFill>
        <p:spPr bwMode="auto">
          <a:xfrm>
            <a:off x="3995936" y="4416936"/>
            <a:ext cx="476885" cy="377825"/>
          </a:xfrm>
          <a:prstGeom prst="rect">
            <a:avLst/>
          </a:prstGeom>
          <a:noFill/>
          <a:ln>
            <a:noFill/>
          </a:ln>
        </p:spPr>
      </p:pic>
      <p:pic>
        <p:nvPicPr>
          <p:cNvPr id="23" name="22 Imagen" descr="E=hf \,\!"/>
          <p:cNvPicPr/>
          <p:nvPr/>
        </p:nvPicPr>
        <p:blipFill>
          <a:blip r:embed="rId10">
            <a:extLst>
              <a:ext uri="{28A0092B-C50C-407E-A947-70E740481C1C}">
                <a14:useLocalDpi xmlns:a14="http://schemas.microsoft.com/office/drawing/2010/main" val="0"/>
              </a:ext>
            </a:extLst>
          </a:blip>
          <a:srcRect/>
          <a:stretch>
            <a:fillRect/>
          </a:stretch>
        </p:blipFill>
        <p:spPr bwMode="auto">
          <a:xfrm>
            <a:off x="1247604" y="4784822"/>
            <a:ext cx="606425" cy="168910"/>
          </a:xfrm>
          <a:prstGeom prst="rect">
            <a:avLst/>
          </a:prstGeom>
          <a:noFill/>
          <a:ln>
            <a:noFill/>
          </a:ln>
        </p:spPr>
      </p:pic>
      <p:pic>
        <p:nvPicPr>
          <p:cNvPr id="24" name="23 Imagen" descr="(h \approx 6,626069 \cdot 10^{-34} \ \mbox{J} \cdot \mbox{s} \approx 4,13567 \ \mathrm{\mu} \mbox{eV}/\mbox{GHz})"/>
          <p:cNvPicPr/>
          <p:nvPr/>
        </p:nvPicPr>
        <p:blipFill>
          <a:blip r:embed="rId11">
            <a:extLst>
              <a:ext uri="{28A0092B-C50C-407E-A947-70E740481C1C}">
                <a14:useLocalDpi xmlns:a14="http://schemas.microsoft.com/office/drawing/2010/main" val="0"/>
              </a:ext>
            </a:extLst>
          </a:blip>
          <a:srcRect/>
          <a:stretch>
            <a:fillRect/>
          </a:stretch>
        </p:blipFill>
        <p:spPr bwMode="auto">
          <a:xfrm>
            <a:off x="1979712" y="5244301"/>
            <a:ext cx="3905885" cy="218440"/>
          </a:xfrm>
          <a:prstGeom prst="rect">
            <a:avLst/>
          </a:prstGeom>
          <a:noFill/>
          <a:ln>
            <a:noFill/>
          </a:ln>
        </p:spPr>
      </p:pic>
      <p:pic>
        <p:nvPicPr>
          <p:cNvPr id="25" name="24 Imagen" descr="c=299.792.458 \ \mathrm{m/s}\,\!"/>
          <p:cNvPicPr/>
          <p:nvPr/>
        </p:nvPicPr>
        <p:blipFill>
          <a:blip r:embed="rId12">
            <a:extLst>
              <a:ext uri="{28A0092B-C50C-407E-A947-70E740481C1C}">
                <a14:useLocalDpi xmlns:a14="http://schemas.microsoft.com/office/drawing/2010/main" val="0"/>
              </a:ext>
            </a:extLst>
          </a:blip>
          <a:srcRect/>
          <a:stretch>
            <a:fillRect/>
          </a:stretch>
        </p:blipFill>
        <p:spPr bwMode="auto">
          <a:xfrm>
            <a:off x="1518335" y="5045546"/>
            <a:ext cx="1659890" cy="198755"/>
          </a:xfrm>
          <a:prstGeom prst="rect">
            <a:avLst/>
          </a:prstGeom>
          <a:noFill/>
          <a:ln>
            <a:noFill/>
          </a:ln>
        </p:spPr>
      </p:pic>
    </p:spTree>
    <p:extLst>
      <p:ext uri="{BB962C8B-B14F-4D97-AF65-F5344CB8AC3E}">
        <p14:creationId xmlns:p14="http://schemas.microsoft.com/office/powerpoint/2010/main" val="192689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ES" dirty="0"/>
              <a:t>Bandas del espectro </a:t>
            </a:r>
            <a:r>
              <a:rPr lang="es-ES" dirty="0" smtClean="0"/>
              <a:t>electromagnético</a:t>
            </a:r>
            <a:endParaRPr lang="es-CL" dirty="0"/>
          </a:p>
          <a:p>
            <a:r>
              <a:rPr lang="es-ES" dirty="0"/>
              <a:t>Para su estudio, el espectro electromagnético se divide en segmentos o </a:t>
            </a:r>
            <a:r>
              <a:rPr lang="es-ES" u="sng" dirty="0">
                <a:hlinkClick r:id="rId2" tooltip="Bandas de frecuencia"/>
              </a:rPr>
              <a:t>bandas</a:t>
            </a:r>
            <a:r>
              <a:rPr lang="es-ES" dirty="0"/>
              <a:t>, aunque esta división es inexacta. Existen ondas que tienen una frecuencia, pero varios usos, por lo que algunas frecuencias pueden quedar en ocasiones incluidas en dos rangos.</a:t>
            </a:r>
            <a:endParaRPr lang="es-CL" dirty="0"/>
          </a:p>
          <a:p>
            <a:endParaRPr lang="es-CL" dirty="0"/>
          </a:p>
        </p:txBody>
      </p:sp>
    </p:spTree>
    <p:extLst>
      <p:ext uri="{BB962C8B-B14F-4D97-AF65-F5344CB8AC3E}">
        <p14:creationId xmlns:p14="http://schemas.microsoft.com/office/powerpoint/2010/main" val="2911481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561396684"/>
              </p:ext>
            </p:extLst>
          </p:nvPr>
        </p:nvGraphicFramePr>
        <p:xfrm>
          <a:off x="467544" y="1844824"/>
          <a:ext cx="8229600" cy="3919728"/>
        </p:xfrm>
        <a:graphic>
          <a:graphicData uri="http://schemas.openxmlformats.org/drawingml/2006/table">
            <a:tbl>
              <a:tblPr firstRow="1" firstCol="1" bandRow="1">
                <a:tableStyleId>{5C22544A-7EE6-4342-B048-85BDC9FD1C3A}</a:tableStyleId>
              </a:tblPr>
              <a:tblGrid>
                <a:gridCol w="2057400"/>
                <a:gridCol w="2057400"/>
                <a:gridCol w="2057400"/>
                <a:gridCol w="2057400"/>
              </a:tblGrid>
              <a:tr h="0">
                <a:tc>
                  <a:txBody>
                    <a:bodyPr/>
                    <a:lstStyle/>
                    <a:p>
                      <a:pPr algn="ctr">
                        <a:lnSpc>
                          <a:spcPct val="115000"/>
                        </a:lnSpc>
                        <a:spcAft>
                          <a:spcPts val="0"/>
                        </a:spcAft>
                      </a:pPr>
                      <a:r>
                        <a:rPr lang="es-CL" sz="1050" dirty="0">
                          <a:effectLst/>
                        </a:rPr>
                        <a:t>Banda</a:t>
                      </a:r>
                      <a:endParaRPr lang="es-CL" sz="1100" dirty="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dirty="0">
                          <a:effectLst/>
                        </a:rPr>
                        <a:t>Longitud de onda (</a:t>
                      </a:r>
                      <a:r>
                        <a:rPr lang="es-CL" sz="1050" u="sng" dirty="0">
                          <a:effectLst/>
                          <a:hlinkClick r:id="rId2" tooltip="Metro"/>
                        </a:rPr>
                        <a:t>m</a:t>
                      </a:r>
                      <a:r>
                        <a:rPr lang="es-CL" sz="1050" dirty="0">
                          <a:effectLst/>
                        </a:rPr>
                        <a:t>)</a:t>
                      </a:r>
                      <a:endParaRPr lang="es-CL" sz="1100" dirty="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Frecuencia (</a:t>
                      </a:r>
                      <a:r>
                        <a:rPr lang="es-CL" sz="1050" u="sng">
                          <a:effectLst/>
                          <a:hlinkClick r:id="rId3" tooltip="Hercio"/>
                        </a:rPr>
                        <a:t>Hz</a:t>
                      </a:r>
                      <a:r>
                        <a:rPr lang="es-CL" sz="1050">
                          <a:effectLst/>
                        </a:rPr>
                        <a:t>)</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Energía (</a:t>
                      </a:r>
                      <a:r>
                        <a:rPr lang="es-CL" sz="1050" u="sng">
                          <a:effectLst/>
                          <a:hlinkClick r:id="rId4" tooltip="Julio (unidad)"/>
                        </a:rPr>
                        <a:t>J</a:t>
                      </a:r>
                      <a:r>
                        <a:rPr lang="es-CL" sz="1050">
                          <a:effectLst/>
                        </a:rPr>
                        <a:t>)</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5" tooltip="Rayos gamma"/>
                        </a:rPr>
                        <a:t>Rayos gamma</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10x10</a:t>
                      </a:r>
                      <a:r>
                        <a:rPr lang="es-CL" sz="1050" baseline="30000">
                          <a:effectLst/>
                        </a:rPr>
                        <a:t>−12</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30,0x10</a:t>
                      </a:r>
                      <a:r>
                        <a:rPr lang="es-CL" sz="1050" baseline="30000">
                          <a:effectLst/>
                        </a:rPr>
                        <a:t>18</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20·10</a:t>
                      </a:r>
                      <a:r>
                        <a:rPr lang="es-CL" sz="1050" baseline="30000">
                          <a:effectLst/>
                        </a:rPr>
                        <a:t>−15</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6" tooltip="Rayos X"/>
                        </a:rPr>
                        <a:t>Rayos X</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10x10</a:t>
                      </a:r>
                      <a:r>
                        <a:rPr lang="es-CL" sz="1050" baseline="30000">
                          <a:effectLst/>
                        </a:rPr>
                        <a:t>−9</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30,0x10</a:t>
                      </a:r>
                      <a:r>
                        <a:rPr lang="es-CL" sz="1050" baseline="30000">
                          <a:effectLst/>
                        </a:rPr>
                        <a:t>15</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20·10</a:t>
                      </a:r>
                      <a:r>
                        <a:rPr lang="es-CL" sz="1050" baseline="30000">
                          <a:effectLst/>
                        </a:rPr>
                        <a:t>−18</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7" tooltip="Ultravioleta"/>
                        </a:rPr>
                        <a:t>Ultravioleta</a:t>
                      </a:r>
                      <a:r>
                        <a:rPr lang="es-CL" sz="1050">
                          <a:effectLst/>
                        </a:rPr>
                        <a:t> extremo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200x10</a:t>
                      </a:r>
                      <a:r>
                        <a:rPr lang="es-CL" sz="1050" baseline="30000">
                          <a:effectLst/>
                        </a:rPr>
                        <a:t>−9</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1,5x10</a:t>
                      </a:r>
                      <a:r>
                        <a:rPr lang="es-CL" sz="1050" baseline="30000">
                          <a:effectLst/>
                        </a:rPr>
                        <a:t>15</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993·10</a:t>
                      </a:r>
                      <a:r>
                        <a:rPr lang="es-CL" sz="1050" baseline="30000">
                          <a:effectLst/>
                        </a:rPr>
                        <a:t>−21</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7" tooltip="Ultravioleta"/>
                        </a:rPr>
                        <a:t>Ultravioleta</a:t>
                      </a:r>
                      <a:r>
                        <a:rPr lang="es-CL" sz="1050">
                          <a:effectLst/>
                        </a:rPr>
                        <a:t> cercano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380x10</a:t>
                      </a:r>
                      <a:r>
                        <a:rPr lang="es-CL" sz="1050" baseline="30000">
                          <a:effectLst/>
                        </a:rPr>
                        <a:t>−9</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7,89x10</a:t>
                      </a:r>
                      <a:r>
                        <a:rPr lang="es-CL" sz="1050" baseline="30000">
                          <a:effectLst/>
                        </a:rPr>
                        <a:t>14</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523·10</a:t>
                      </a:r>
                      <a:r>
                        <a:rPr lang="es-CL" sz="1050" baseline="30000">
                          <a:effectLst/>
                        </a:rPr>
                        <a:t>−21</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8" tooltip="Luz"/>
                        </a:rPr>
                        <a:t>Luz Visible</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780x10</a:t>
                      </a:r>
                      <a:r>
                        <a:rPr lang="es-CL" sz="1050" baseline="30000">
                          <a:effectLst/>
                        </a:rPr>
                        <a:t>−9</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384x10</a:t>
                      </a:r>
                      <a:r>
                        <a:rPr lang="es-CL" sz="1050" baseline="30000">
                          <a:effectLst/>
                        </a:rPr>
                        <a:t>12</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255·10</a:t>
                      </a:r>
                      <a:r>
                        <a:rPr lang="es-CL" sz="1050" baseline="30000">
                          <a:effectLst/>
                        </a:rPr>
                        <a:t>−21</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9" tooltip="Rayos infrarrojos"/>
                        </a:rPr>
                        <a:t>Infrarrojo</a:t>
                      </a:r>
                      <a:r>
                        <a:rPr lang="es-CL" sz="1050">
                          <a:effectLst/>
                        </a:rPr>
                        <a:t> cercano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2,5x10</a:t>
                      </a:r>
                      <a:r>
                        <a:rPr lang="es-CL" sz="1050" baseline="30000">
                          <a:effectLst/>
                        </a:rPr>
                        <a:t>−6</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120x10</a:t>
                      </a:r>
                      <a:r>
                        <a:rPr lang="es-CL" sz="1050" baseline="30000">
                          <a:effectLst/>
                        </a:rPr>
                        <a:t>12</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79·10</a:t>
                      </a:r>
                      <a:r>
                        <a:rPr lang="es-CL" sz="1050" baseline="30000">
                          <a:effectLst/>
                        </a:rPr>
                        <a:t>−21</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9" tooltip="Rayos infrarrojos"/>
                        </a:rPr>
                        <a:t>Infrarrojo</a:t>
                      </a:r>
                      <a:r>
                        <a:rPr lang="es-CL" sz="1050">
                          <a:effectLst/>
                        </a:rPr>
                        <a:t> medio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50x10</a:t>
                      </a:r>
                      <a:r>
                        <a:rPr lang="es-CL" sz="1050" baseline="30000">
                          <a:effectLst/>
                        </a:rPr>
                        <a:t>−6</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6,00x10</a:t>
                      </a:r>
                      <a:r>
                        <a:rPr lang="es-CL" sz="1050" baseline="30000">
                          <a:effectLst/>
                        </a:rPr>
                        <a:t>12</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4·10</a:t>
                      </a:r>
                      <a:r>
                        <a:rPr lang="es-CL" sz="1050" baseline="30000">
                          <a:effectLst/>
                        </a:rPr>
                        <a:t>−21</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9" tooltip="Rayos infrarrojos"/>
                        </a:rPr>
                        <a:t>Infrarrojo</a:t>
                      </a:r>
                      <a:r>
                        <a:rPr lang="es-CL" sz="1050">
                          <a:effectLst/>
                        </a:rPr>
                        <a:t> lejano/submilimétrico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1x10</a:t>
                      </a:r>
                      <a:r>
                        <a:rPr lang="es-CL" sz="1050" baseline="30000">
                          <a:effectLst/>
                        </a:rPr>
                        <a:t>−3</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300x10</a:t>
                      </a:r>
                      <a:r>
                        <a:rPr lang="es-CL" sz="1050" baseline="30000">
                          <a:effectLst/>
                        </a:rPr>
                        <a:t>9</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200·10</a:t>
                      </a:r>
                      <a:r>
                        <a:rPr lang="es-CL" sz="1050" baseline="30000">
                          <a:effectLst/>
                        </a:rPr>
                        <a:t>−24</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0" tooltip="Radiación microondas"/>
                        </a:rPr>
                        <a:t>Microondas</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10</a:t>
                      </a:r>
                      <a:r>
                        <a:rPr lang="es-CL" sz="1050" baseline="30000">
                          <a:effectLst/>
                        </a:rPr>
                        <a:t>−2</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3x10</a:t>
                      </a:r>
                      <a:r>
                        <a:rPr lang="es-CL" sz="1050" baseline="30000">
                          <a:effectLst/>
                        </a:rPr>
                        <a:t>8</a:t>
                      </a:r>
                      <a:r>
                        <a:rPr lang="es-CL" sz="1050">
                          <a:effectLst/>
                        </a:rPr>
                        <a:t>Hz</a:t>
                      </a:r>
                      <a:r>
                        <a:rPr lang="es-CL" sz="1050" u="sng" baseline="30000">
                          <a:effectLst/>
                          <a:hlinkClick r:id="rId11"/>
                        </a:rPr>
                        <a:t>n. 1</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2·10</a:t>
                      </a:r>
                      <a:r>
                        <a:rPr lang="es-CL" sz="1050" baseline="30000">
                          <a:effectLst/>
                        </a:rPr>
                        <a:t>−24</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2" tooltip="UHF"/>
                        </a:rPr>
                        <a:t>Ultra Alta Frecuencia</a:t>
                      </a:r>
                      <a:r>
                        <a:rPr lang="es-CL" sz="1050">
                          <a:effectLst/>
                        </a:rPr>
                        <a:t> - </a:t>
                      </a:r>
                      <a:r>
                        <a:rPr lang="es-CL" sz="1050" u="sng">
                          <a:effectLst/>
                          <a:hlinkClick r:id="rId13" tooltip="Radiofrecuencia"/>
                        </a:rPr>
                        <a:t>Radio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 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300x10</a:t>
                      </a:r>
                      <a:r>
                        <a:rPr lang="es-CL" sz="1050" baseline="30000">
                          <a:effectLst/>
                        </a:rPr>
                        <a:t>6</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19.8·10</a:t>
                      </a:r>
                      <a:r>
                        <a:rPr lang="es-CL" sz="1050" baseline="30000">
                          <a:effectLst/>
                        </a:rPr>
                        <a:t>−26</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4" tooltip="VHF"/>
                        </a:rPr>
                        <a:t>Muy Alta Frecuencia</a:t>
                      </a:r>
                      <a:r>
                        <a:rPr lang="es-CL" sz="1050">
                          <a:effectLst/>
                        </a:rPr>
                        <a:t> - </a:t>
                      </a:r>
                      <a:r>
                        <a:rPr lang="es-CL" sz="1050" u="sng">
                          <a:effectLst/>
                          <a:hlinkClick r:id="rId13" tooltip="Radiofrecuencia"/>
                        </a:rPr>
                        <a:t>Radio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10 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30x10</a:t>
                      </a:r>
                      <a:r>
                        <a:rPr lang="es-CL" sz="1050" baseline="30000">
                          <a:effectLst/>
                        </a:rPr>
                        <a:t>6</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19.8·10</a:t>
                      </a:r>
                      <a:r>
                        <a:rPr lang="es-CL" sz="1050" baseline="30000">
                          <a:effectLst/>
                        </a:rPr>
                        <a:t>−28</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5" tooltip="Onda Corta"/>
                        </a:rPr>
                        <a:t>Onda Corta</a:t>
                      </a:r>
                      <a:r>
                        <a:rPr lang="es-CL" sz="1050">
                          <a:effectLst/>
                        </a:rPr>
                        <a:t> - </a:t>
                      </a:r>
                      <a:r>
                        <a:rPr lang="es-CL" sz="1050" u="sng">
                          <a:effectLst/>
                          <a:hlinkClick r:id="rId13" tooltip="Radiofrecuencia"/>
                        </a:rPr>
                        <a:t>Radio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180 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1,7x10</a:t>
                      </a:r>
                      <a:r>
                        <a:rPr lang="es-CL" sz="1050" baseline="30000">
                          <a:effectLst/>
                        </a:rPr>
                        <a:t>6</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11.22·10</a:t>
                      </a:r>
                      <a:r>
                        <a:rPr lang="es-CL" sz="1050" baseline="30000">
                          <a:effectLst/>
                        </a:rPr>
                        <a:t>−28</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6" tooltip="Onda Media"/>
                        </a:rPr>
                        <a:t>Onda Media</a:t>
                      </a:r>
                      <a:r>
                        <a:rPr lang="es-CL" sz="1050">
                          <a:effectLst/>
                        </a:rPr>
                        <a:t> - </a:t>
                      </a:r>
                      <a:r>
                        <a:rPr lang="es-CL" sz="1050" u="sng">
                          <a:effectLst/>
                          <a:hlinkClick r:id="rId13" tooltip="Radiofrecuencia"/>
                        </a:rPr>
                        <a:t>Radio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650 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650x10</a:t>
                      </a:r>
                      <a:r>
                        <a:rPr lang="es-CL" sz="1050" baseline="30000">
                          <a:effectLst/>
                        </a:rPr>
                        <a:t>3</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42.9·10</a:t>
                      </a:r>
                      <a:r>
                        <a:rPr lang="es-CL" sz="1050" baseline="30000">
                          <a:effectLst/>
                        </a:rPr>
                        <a:t>−29</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7" tooltip="Onda Larga"/>
                        </a:rPr>
                        <a:t>Onda Larga</a:t>
                      </a:r>
                      <a:r>
                        <a:rPr lang="es-CL" sz="1050">
                          <a:effectLst/>
                        </a:rPr>
                        <a:t> - </a:t>
                      </a:r>
                      <a:r>
                        <a:rPr lang="es-CL" sz="1050" u="sng">
                          <a:effectLst/>
                          <a:hlinkClick r:id="rId13" tooltip="Radiofrecuencia"/>
                        </a:rPr>
                        <a:t>Radio</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10x10</a:t>
                      </a:r>
                      <a:r>
                        <a:rPr lang="es-CL" sz="1050" baseline="30000">
                          <a:effectLst/>
                        </a:rPr>
                        <a:t>3</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30x10</a:t>
                      </a:r>
                      <a:r>
                        <a:rPr lang="es-CL" sz="1050" baseline="30000">
                          <a:effectLst/>
                        </a:rPr>
                        <a:t>3</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19.8·10</a:t>
                      </a:r>
                      <a:r>
                        <a:rPr lang="es-CL" sz="1050" baseline="30000">
                          <a:effectLst/>
                        </a:rPr>
                        <a:t>−30</a:t>
                      </a:r>
                      <a:r>
                        <a:rPr lang="es-CL" sz="1050">
                          <a:effectLst/>
                        </a:rPr>
                        <a:t> J</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dirty="0">
                          <a:effectLst/>
                          <a:hlinkClick r:id="rId18" tooltip="VLF"/>
                        </a:rPr>
                        <a:t>Muy Baja Frecuencia</a:t>
                      </a:r>
                      <a:r>
                        <a:rPr lang="es-CL" sz="1050" dirty="0">
                          <a:effectLst/>
                        </a:rPr>
                        <a:t> - </a:t>
                      </a:r>
                      <a:r>
                        <a:rPr lang="es-CL" sz="1050" u="sng" dirty="0">
                          <a:effectLst/>
                          <a:hlinkClick r:id="rId13" tooltip="Radiofrecuencia"/>
                        </a:rPr>
                        <a:t>Radio</a:t>
                      </a:r>
                      <a:endParaRPr lang="es-CL" sz="1100" dirty="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10x10</a:t>
                      </a:r>
                      <a:r>
                        <a:rPr lang="es-CL" sz="1050" baseline="30000">
                          <a:effectLst/>
                        </a:rPr>
                        <a:t>3</a:t>
                      </a:r>
                      <a:r>
                        <a:rPr lang="es-CL" sz="1050">
                          <a:effectLst/>
                        </a:rPr>
                        <a:t>m</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&lt; 30x10</a:t>
                      </a:r>
                      <a:r>
                        <a:rPr lang="es-CL" sz="1050" baseline="30000">
                          <a:effectLst/>
                        </a:rPr>
                        <a:t>3</a:t>
                      </a:r>
                      <a:r>
                        <a:rPr lang="es-CL" sz="1050">
                          <a:effectLst/>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dirty="0">
                          <a:effectLst/>
                        </a:rPr>
                        <a:t>&lt; 19.8·10</a:t>
                      </a:r>
                      <a:r>
                        <a:rPr lang="es-CL" sz="1050" baseline="30000" dirty="0">
                          <a:effectLst/>
                        </a:rPr>
                        <a:t>−30</a:t>
                      </a:r>
                      <a:r>
                        <a:rPr lang="es-CL" sz="1050" dirty="0">
                          <a:effectLst/>
                        </a:rPr>
                        <a:t> J</a:t>
                      </a:r>
                      <a:endParaRPr lang="es-CL" sz="1100" dirty="0">
                        <a:effectLst/>
                        <a:latin typeface="Calibri"/>
                        <a:ea typeface="Calibri"/>
                        <a:cs typeface="Times New Roman"/>
                      </a:endParaRPr>
                    </a:p>
                  </a:txBody>
                  <a:tcPr marL="30480" marR="30480" marT="30480" marB="30480" anchor="ctr"/>
                </a:tc>
              </a:tr>
            </a:tbl>
          </a:graphicData>
        </a:graphic>
      </p:graphicFrame>
      <p:sp>
        <p:nvSpPr>
          <p:cNvPr id="5" name="4 Rectángulo"/>
          <p:cNvSpPr/>
          <p:nvPr/>
        </p:nvSpPr>
        <p:spPr>
          <a:xfrm>
            <a:off x="539552" y="260648"/>
            <a:ext cx="7488832" cy="1477328"/>
          </a:xfrm>
          <a:prstGeom prst="rect">
            <a:avLst/>
          </a:prstGeom>
        </p:spPr>
        <p:txBody>
          <a:bodyPr wrap="square">
            <a:spAutoFit/>
          </a:bodyPr>
          <a:lstStyle/>
          <a:p>
            <a:r>
              <a:rPr lang="es-ES" dirty="0"/>
              <a:t>Bandas del espectro </a:t>
            </a:r>
            <a:r>
              <a:rPr lang="es-ES" dirty="0" smtClean="0"/>
              <a:t>electromagnético</a:t>
            </a:r>
            <a:endParaRPr lang="es-CL" dirty="0"/>
          </a:p>
          <a:p>
            <a:r>
              <a:rPr lang="es-ES" dirty="0"/>
              <a:t>Para su estudio, el espectro electromagnético se divide en segmentos o </a:t>
            </a:r>
            <a:r>
              <a:rPr lang="es-ES" u="sng" dirty="0">
                <a:hlinkClick r:id="rId19" tooltip="Bandas de frecuencia"/>
              </a:rPr>
              <a:t>bandas</a:t>
            </a:r>
            <a:r>
              <a:rPr lang="es-ES" dirty="0"/>
              <a:t>, aunque esta división es inexacta. Existen ondas que tienen una frecuencia, pero varios usos, por lo que algunas frecuencias pueden quedar en ocasiones incluidas en dos rangos.</a:t>
            </a:r>
            <a:endParaRPr lang="es-CL" dirty="0"/>
          </a:p>
        </p:txBody>
      </p:sp>
    </p:spTree>
    <p:extLst>
      <p:ext uri="{BB962C8B-B14F-4D97-AF65-F5344CB8AC3E}">
        <p14:creationId xmlns:p14="http://schemas.microsoft.com/office/powerpoint/2010/main" val="19595200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2139537"/>
          <a:ext cx="8229600" cy="3447288"/>
        </p:xfrm>
        <a:graphic>
          <a:graphicData uri="http://schemas.openxmlformats.org/drawingml/2006/table">
            <a:tbl>
              <a:tblPr firstRow="1" firstCol="1" bandRow="1">
                <a:tableStyleId>{5C22544A-7EE6-4342-B048-85BDC9FD1C3A}</a:tableStyleId>
              </a:tblPr>
              <a:tblGrid>
                <a:gridCol w="1645920"/>
                <a:gridCol w="1645920"/>
                <a:gridCol w="1645920"/>
                <a:gridCol w="1645920"/>
                <a:gridCol w="1645920"/>
              </a:tblGrid>
              <a:tr h="0">
                <a:tc>
                  <a:txBody>
                    <a:bodyPr/>
                    <a:lstStyle/>
                    <a:p>
                      <a:pPr>
                        <a:lnSpc>
                          <a:spcPct val="115000"/>
                        </a:lnSpc>
                        <a:spcAft>
                          <a:spcPts val="0"/>
                        </a:spcAft>
                      </a:pPr>
                      <a:r>
                        <a:rPr lang="es-CL" sz="1050">
                          <a:effectLst/>
                        </a:rPr>
                        <a:t>Nombre</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Abreviatura inglesa</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Banda </a:t>
                      </a:r>
                      <a:r>
                        <a:rPr lang="es-CL" sz="1050" u="sng">
                          <a:effectLst/>
                          <a:hlinkClick r:id="rId2" tooltip="Unión Internacional de Telecomunicaciones"/>
                        </a:rPr>
                        <a:t>ITU</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Frecuencias</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Longitud de onda</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pPr>
                      <a:endParaRPr lang="es-CL" sz="1100">
                        <a:effectLst/>
                        <a:latin typeface="Calibri"/>
                      </a:endParaRPr>
                    </a:p>
                  </a:txBody>
                  <a:tcPr marL="30480" marR="30480" marT="30480" marB="30480" anchor="ctr"/>
                </a:tc>
                <a:tc>
                  <a:txBody>
                    <a:bodyPr/>
                    <a:lstStyle/>
                    <a:p>
                      <a:pPr>
                        <a:lnSpc>
                          <a:spcPct val="115000"/>
                        </a:lnSpc>
                      </a:pPr>
                      <a:endParaRPr lang="es-CL" sz="1100">
                        <a:effectLst/>
                        <a:latin typeface="Calibri"/>
                      </a:endParaRPr>
                    </a:p>
                  </a:txBody>
                  <a:tcPr marL="30480" marR="30480" marT="30480" marB="30480" anchor="ctr"/>
                </a:tc>
                <a:tc>
                  <a:txBody>
                    <a:bodyPr/>
                    <a:lstStyle/>
                    <a:p>
                      <a:pPr>
                        <a:lnSpc>
                          <a:spcPct val="115000"/>
                        </a:lnSpc>
                      </a:pPr>
                      <a:endParaRPr lang="es-CL" sz="1100">
                        <a:effectLst/>
                        <a:latin typeface="Calibri"/>
                      </a:endParaRPr>
                    </a:p>
                  </a:txBody>
                  <a:tcPr marL="30480" marR="30480" marT="30480" marB="30480" anchor="ctr"/>
                </a:tc>
                <a:tc>
                  <a:txBody>
                    <a:bodyPr/>
                    <a:lstStyle/>
                    <a:p>
                      <a:pPr>
                        <a:lnSpc>
                          <a:spcPct val="115000"/>
                        </a:lnSpc>
                        <a:spcAft>
                          <a:spcPts val="0"/>
                        </a:spcAft>
                      </a:pPr>
                      <a:r>
                        <a:rPr lang="es-CL" sz="1050">
                          <a:effectLst/>
                        </a:rPr>
                        <a:t>Inferior a 3 </a:t>
                      </a:r>
                      <a:r>
                        <a:rPr lang="es-CL" sz="1050" u="sng">
                          <a:effectLst/>
                          <a:hlinkClick r:id="rId3" tooltip="Hz"/>
                        </a:rPr>
                        <a:t>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&gt; 100.000 </a:t>
                      </a:r>
                      <a:r>
                        <a:rPr lang="es-CL" sz="1050" u="sng">
                          <a:effectLst/>
                          <a:hlinkClick r:id="rId4" tooltip="Km"/>
                        </a:rPr>
                        <a:t>km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5" tooltip="Extra baja frecuencia"/>
                        </a:rPr>
                        <a:t>Extra baja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ELF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1</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3-30 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100.000–10.000 km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6" tooltip="Super baja frecuencia"/>
                        </a:rPr>
                        <a:t>Super baja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SLF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2</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30-300 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10.000–1000 km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7" tooltip="Ultra baja frecuencia"/>
                        </a:rPr>
                        <a:t>Ultra baja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ULF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3</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300–3000 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1000–100 km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8" tooltip="Muy baja frecuencia"/>
                        </a:rPr>
                        <a:t>Muy baja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VLF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4</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3–30 </a:t>
                      </a:r>
                      <a:r>
                        <a:rPr lang="es-CL" sz="1050" u="sng">
                          <a:effectLst/>
                          <a:hlinkClick r:id="rId9" tooltip="KHz"/>
                        </a:rPr>
                        <a:t>kHz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100–10 km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0" tooltip="Baja frecuencia"/>
                        </a:rPr>
                        <a:t>Baja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LF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5</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30–300 kHz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10–1 km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1" tooltip="Media frecuencia"/>
                        </a:rPr>
                        <a:t>Media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MF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6</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300–3000 kHz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 km – 100 </a:t>
                      </a:r>
                      <a:r>
                        <a:rPr lang="es-CL" sz="1050" u="sng">
                          <a:effectLst/>
                          <a:hlinkClick r:id="rId12" tooltip="Metro"/>
                        </a:rPr>
                        <a:t>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3" tooltip="Alta frecuencia"/>
                        </a:rPr>
                        <a:t>Alta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HF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7</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3–30 </a:t>
                      </a:r>
                      <a:r>
                        <a:rPr lang="es-CL" sz="1050" u="sng">
                          <a:effectLst/>
                          <a:hlinkClick r:id="rId14" tooltip="MHz"/>
                        </a:rPr>
                        <a:t>MHz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100–10 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5" tooltip="Muy alta frecuencia"/>
                        </a:rPr>
                        <a:t>Muy alta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VHF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8</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30–300 MHz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10–1 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6" tooltip="Ultra alta frecuencia"/>
                        </a:rPr>
                        <a:t>Ultra alta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UHF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9</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300–3000 MHz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 m – 100 </a:t>
                      </a:r>
                      <a:r>
                        <a:rPr lang="es-CL" sz="1050" u="sng">
                          <a:effectLst/>
                          <a:hlinkClick r:id="rId17" tooltip="Mm"/>
                        </a:rPr>
                        <a:t>mm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18" tooltip="Super alta frecuencia"/>
                        </a:rPr>
                        <a:t>Super alta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SHF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10</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3-30 </a:t>
                      </a:r>
                      <a:r>
                        <a:rPr lang="es-CL" sz="1050" u="sng">
                          <a:effectLst/>
                          <a:hlinkClick r:id="rId19" tooltip="GHz"/>
                        </a:rPr>
                        <a:t>GHz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100-10 mm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spcAft>
                          <a:spcPts val="0"/>
                        </a:spcAft>
                      </a:pPr>
                      <a:r>
                        <a:rPr lang="es-CL" sz="1050" u="sng">
                          <a:effectLst/>
                          <a:hlinkClick r:id="rId20" tooltip="Extra alta frecuencia"/>
                        </a:rPr>
                        <a:t>Extra alta frecuencia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EHF</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11</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30-300 GHz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a:effectLst/>
                        </a:rPr>
                        <a:t>10–1 mm</a:t>
                      </a:r>
                      <a:endParaRPr lang="es-CL" sz="1100">
                        <a:effectLst/>
                        <a:latin typeface="Calibri"/>
                        <a:ea typeface="Calibri"/>
                        <a:cs typeface="Times New Roman"/>
                      </a:endParaRPr>
                    </a:p>
                  </a:txBody>
                  <a:tcPr marL="30480" marR="30480" marT="30480" marB="30480" anchor="ctr"/>
                </a:tc>
              </a:tr>
              <a:tr h="0">
                <a:tc>
                  <a:txBody>
                    <a:bodyPr/>
                    <a:lstStyle/>
                    <a:p>
                      <a:pPr>
                        <a:lnSpc>
                          <a:spcPct val="115000"/>
                        </a:lnSpc>
                      </a:pPr>
                      <a:endParaRPr lang="es-CL" sz="1100">
                        <a:effectLst/>
                        <a:latin typeface="Calibri"/>
                      </a:endParaRPr>
                    </a:p>
                  </a:txBody>
                  <a:tcPr marL="30480" marR="30480" marT="30480" marB="30480" anchor="ctr"/>
                </a:tc>
                <a:tc>
                  <a:txBody>
                    <a:bodyPr/>
                    <a:lstStyle/>
                    <a:p>
                      <a:pPr>
                        <a:lnSpc>
                          <a:spcPct val="115000"/>
                        </a:lnSpc>
                      </a:pPr>
                      <a:endParaRPr lang="es-CL" sz="1100">
                        <a:effectLst/>
                        <a:latin typeface="Calibri"/>
                      </a:endParaRPr>
                    </a:p>
                  </a:txBody>
                  <a:tcPr marL="30480" marR="30480" marT="30480" marB="30480" anchor="ctr"/>
                </a:tc>
                <a:tc>
                  <a:txBody>
                    <a:bodyPr/>
                    <a:lstStyle/>
                    <a:p>
                      <a:pPr>
                        <a:lnSpc>
                          <a:spcPct val="115000"/>
                        </a:lnSpc>
                      </a:pPr>
                      <a:endParaRPr lang="es-CL" sz="1100">
                        <a:effectLst/>
                        <a:latin typeface="Calibri"/>
                      </a:endParaRPr>
                    </a:p>
                  </a:txBody>
                  <a:tcPr marL="30480" marR="30480" marT="30480" marB="30480" anchor="ctr"/>
                </a:tc>
                <a:tc>
                  <a:txBody>
                    <a:bodyPr/>
                    <a:lstStyle/>
                    <a:p>
                      <a:pPr>
                        <a:lnSpc>
                          <a:spcPct val="115000"/>
                        </a:lnSpc>
                        <a:spcAft>
                          <a:spcPts val="0"/>
                        </a:spcAft>
                      </a:pPr>
                      <a:r>
                        <a:rPr lang="es-CL" sz="1050">
                          <a:effectLst/>
                        </a:rPr>
                        <a:t>Por encima de los 300 GHz</a:t>
                      </a:r>
                      <a:endParaRPr lang="es-CL" sz="1100">
                        <a:effectLst/>
                        <a:latin typeface="Calibri"/>
                        <a:ea typeface="Calibri"/>
                        <a:cs typeface="Times New Roman"/>
                      </a:endParaRPr>
                    </a:p>
                  </a:txBody>
                  <a:tcPr marL="30480" marR="30480" marT="30480" marB="30480" anchor="ctr"/>
                </a:tc>
                <a:tc>
                  <a:txBody>
                    <a:bodyPr/>
                    <a:lstStyle/>
                    <a:p>
                      <a:pPr>
                        <a:lnSpc>
                          <a:spcPct val="115000"/>
                        </a:lnSpc>
                        <a:spcAft>
                          <a:spcPts val="0"/>
                        </a:spcAft>
                      </a:pPr>
                      <a:r>
                        <a:rPr lang="es-CL" sz="1050" dirty="0">
                          <a:effectLst/>
                        </a:rPr>
                        <a:t>&lt; 1 mm</a:t>
                      </a:r>
                      <a:endParaRPr lang="es-CL" sz="1100" dirty="0">
                        <a:effectLst/>
                        <a:latin typeface="Calibri"/>
                        <a:ea typeface="Calibri"/>
                        <a:cs typeface="Times New Roman"/>
                      </a:endParaRPr>
                    </a:p>
                  </a:txBody>
                  <a:tcPr marL="30480" marR="30480" marT="30480" marB="30480" anchor="ctr"/>
                </a:tc>
              </a:tr>
            </a:tbl>
          </a:graphicData>
        </a:graphic>
      </p:graphicFrame>
      <p:sp>
        <p:nvSpPr>
          <p:cNvPr id="5" name="Rectangle 1"/>
          <p:cNvSpPr>
            <a:spLocks noChangeArrowheads="1"/>
          </p:cNvSpPr>
          <p:nvPr/>
        </p:nvSpPr>
        <p:spPr bwMode="auto">
          <a:xfrm>
            <a:off x="323528" y="119675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altLang="es-CL"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Radiofrecuencia</a:t>
            </a:r>
            <a:endParaRPr kumimoji="0" lang="es-CL" altLang="es-CL"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altLang="es-CL" sz="10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En radiocomunicaciones, los rangos se abrevian con sus siglas en ingl</a:t>
            </a:r>
            <a:r>
              <a:rPr kumimoji="0" lang="es-ES" altLang="es-CL" sz="1000" b="0" i="0" u="none" strike="noStrike" cap="none" normalizeH="0" baseline="0" dirty="0" smtClean="0">
                <a:ln>
                  <a:noFill/>
                </a:ln>
                <a:solidFill>
                  <a:srgbClr val="252525"/>
                </a:solidFill>
                <a:effectLst/>
                <a:latin typeface="Calibri"/>
                <a:ea typeface="Times New Roman" pitchFamily="18" charset="0"/>
                <a:cs typeface="Arial" pitchFamily="34" charset="0"/>
              </a:rPr>
              <a:t>é</a:t>
            </a:r>
            <a:r>
              <a:rPr kumimoji="0" lang="es-ES" altLang="es-CL" sz="10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s. Los rangos son:</a:t>
            </a:r>
            <a:endParaRPr kumimoji="0" lang="es-CL" altLang="es-CL"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501298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920516121"/>
              </p:ext>
            </p:extLst>
          </p:nvPr>
        </p:nvGraphicFramePr>
        <p:xfrm>
          <a:off x="467544" y="2852935"/>
          <a:ext cx="8229600" cy="2808312"/>
        </p:xfrm>
        <a:graphic>
          <a:graphicData uri="http://schemas.openxmlformats.org/drawingml/2006/table">
            <a:tbl>
              <a:tblPr firstRow="1" firstCol="1" bandRow="1">
                <a:tableStyleId>{5C22544A-7EE6-4342-B048-85BDC9FD1C3A}</a:tableStyleId>
              </a:tblPr>
              <a:tblGrid>
                <a:gridCol w="514350"/>
                <a:gridCol w="514350"/>
                <a:gridCol w="514350"/>
                <a:gridCol w="514350"/>
                <a:gridCol w="514350"/>
                <a:gridCol w="514350"/>
                <a:gridCol w="514350"/>
                <a:gridCol w="514350"/>
                <a:gridCol w="514350"/>
                <a:gridCol w="514350"/>
                <a:gridCol w="514350"/>
                <a:gridCol w="514350"/>
                <a:gridCol w="514350"/>
                <a:gridCol w="514350"/>
                <a:gridCol w="514350"/>
                <a:gridCol w="514350"/>
              </a:tblGrid>
              <a:tr h="523993">
                <a:tc gridSpan="16">
                  <a:txBody>
                    <a:bodyPr/>
                    <a:lstStyle/>
                    <a:p>
                      <a:pPr algn="ctr">
                        <a:lnSpc>
                          <a:spcPct val="115000"/>
                        </a:lnSpc>
                        <a:spcBef>
                          <a:spcPts val="600"/>
                        </a:spcBef>
                        <a:spcAft>
                          <a:spcPts val="600"/>
                        </a:spcAft>
                      </a:pPr>
                      <a:r>
                        <a:rPr lang="es-CL" sz="1000" dirty="0">
                          <a:effectLst/>
                        </a:rPr>
                        <a:t>Bandas de frecuencia de microondas</a:t>
                      </a:r>
                      <a:endParaRPr lang="es-CL" sz="1100" dirty="0">
                        <a:effectLst/>
                        <a:latin typeface="Calibri"/>
                        <a:ea typeface="Calibri"/>
                        <a:cs typeface="Times New Roman"/>
                      </a:endParaRPr>
                    </a:p>
                  </a:txBody>
                  <a:tcPr marL="76200" marR="76200" marT="76200" marB="76200" anchor="ct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r>
              <a:tr h="657611">
                <a:tc>
                  <a:txBody>
                    <a:bodyPr/>
                    <a:lstStyle/>
                    <a:p>
                      <a:pPr>
                        <a:lnSpc>
                          <a:spcPct val="115000"/>
                        </a:lnSpc>
                        <a:spcBef>
                          <a:spcPts val="600"/>
                        </a:spcBef>
                        <a:spcAft>
                          <a:spcPts val="600"/>
                        </a:spcAft>
                      </a:pPr>
                      <a:r>
                        <a:rPr lang="es-CL" sz="1000">
                          <a:effectLst/>
                        </a:rPr>
                        <a:t>Banda</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2" tooltip="Banda P (aún no redactado)"/>
                        </a:rPr>
                        <a:t>P</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3" tooltip="Banda L"/>
                        </a:rPr>
                        <a:t>L</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4" tooltip="Banda S"/>
                        </a:rPr>
                        <a:t>S</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5" tooltip="Banda C"/>
                        </a:rPr>
                        <a:t>C</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dirty="0">
                          <a:effectLst/>
                          <a:hlinkClick r:id="rId6" tooltip="Banda X"/>
                        </a:rPr>
                        <a:t>X</a:t>
                      </a:r>
                      <a:endParaRPr lang="es-CL" sz="1100" dirty="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7" tooltip="Banda Ku"/>
                        </a:rPr>
                        <a:t>K</a:t>
                      </a:r>
                      <a:r>
                        <a:rPr lang="es-CL" sz="1000" u="sng" baseline="-25000">
                          <a:effectLst/>
                          <a:hlinkClick r:id="rId7" tooltip="Banda Ku"/>
                        </a:rPr>
                        <a:t>u</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8" tooltip="Banda K"/>
                        </a:rPr>
                        <a:t>K</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9" tooltip="Banda Ka"/>
                        </a:rPr>
                        <a:t>K</a:t>
                      </a:r>
                      <a:r>
                        <a:rPr lang="es-CL" sz="1000" u="sng" baseline="-25000">
                          <a:effectLst/>
                          <a:hlinkClick r:id="rId9" tooltip="Banda Ka"/>
                        </a:rPr>
                        <a:t>a</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0" tooltip="Banda Q (aún no redactado)"/>
                        </a:rPr>
                        <a:t>Q</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1" tooltip="Banda U (aún no redactado)"/>
                        </a:rPr>
                        <a:t>U</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2" tooltip="Banda V"/>
                        </a:rPr>
                        <a:t>V</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3" tooltip="Banda E (aún no redactado)"/>
                        </a:rPr>
                        <a:t>E</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4" tooltip="Banda W"/>
                        </a:rPr>
                        <a:t>W</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5" tooltip="Banda F (aún no redactado)"/>
                        </a:rPr>
                        <a:t>F</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u="sng">
                          <a:effectLst/>
                          <a:hlinkClick r:id="rId16" tooltip="Banda D (aún no redactado)"/>
                        </a:rPr>
                        <a:t>D</a:t>
                      </a:r>
                      <a:endParaRPr lang="es-CL" sz="1100">
                        <a:effectLst/>
                        <a:latin typeface="Calibri"/>
                        <a:ea typeface="Calibri"/>
                        <a:cs typeface="Times New Roman"/>
                      </a:endParaRPr>
                    </a:p>
                  </a:txBody>
                  <a:tcPr marL="76200" marR="76200" marT="76200" marB="76200" anchor="ctr"/>
                </a:tc>
              </a:tr>
              <a:tr h="813354">
                <a:tc>
                  <a:txBody>
                    <a:bodyPr/>
                    <a:lstStyle/>
                    <a:p>
                      <a:pPr>
                        <a:lnSpc>
                          <a:spcPct val="115000"/>
                        </a:lnSpc>
                        <a:spcBef>
                          <a:spcPts val="600"/>
                        </a:spcBef>
                        <a:spcAft>
                          <a:spcPts val="600"/>
                        </a:spcAft>
                      </a:pPr>
                      <a:r>
                        <a:rPr lang="es-CL" sz="1000">
                          <a:effectLst/>
                        </a:rPr>
                        <a:t>Inicio (GHZ)</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0,2</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2</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4</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8</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12</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18</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26,5</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30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40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50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60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75</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90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110</a:t>
                      </a:r>
                      <a:endParaRPr lang="es-CL" sz="1100">
                        <a:effectLst/>
                        <a:latin typeface="Calibri"/>
                        <a:ea typeface="Calibri"/>
                        <a:cs typeface="Times New Roman"/>
                      </a:endParaRPr>
                    </a:p>
                  </a:txBody>
                  <a:tcPr marL="76200" marR="76200" marT="76200" marB="76200" anchor="ctr"/>
                </a:tc>
              </a:tr>
              <a:tr h="813354">
                <a:tc>
                  <a:txBody>
                    <a:bodyPr/>
                    <a:lstStyle/>
                    <a:p>
                      <a:pPr>
                        <a:lnSpc>
                          <a:spcPct val="115000"/>
                        </a:lnSpc>
                        <a:spcBef>
                          <a:spcPts val="600"/>
                        </a:spcBef>
                        <a:spcAft>
                          <a:spcPts val="600"/>
                        </a:spcAft>
                      </a:pPr>
                      <a:r>
                        <a:rPr lang="es-CL" sz="1000">
                          <a:effectLst/>
                        </a:rPr>
                        <a:t>Final (GHZ)</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2</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4</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8</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12</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18</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26,5</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40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50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60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75</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90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110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a:effectLst/>
                        </a:rPr>
                        <a:t>140</a:t>
                      </a:r>
                      <a:endParaRPr lang="es-CL" sz="1100">
                        <a:effectLst/>
                        <a:latin typeface="Calibri"/>
                        <a:ea typeface="Calibri"/>
                        <a:cs typeface="Times New Roman"/>
                      </a:endParaRPr>
                    </a:p>
                  </a:txBody>
                  <a:tcPr marL="76200" marR="76200" marT="76200" marB="76200" anchor="ctr"/>
                </a:tc>
                <a:tc>
                  <a:txBody>
                    <a:bodyPr/>
                    <a:lstStyle/>
                    <a:p>
                      <a:pPr>
                        <a:lnSpc>
                          <a:spcPct val="115000"/>
                        </a:lnSpc>
                        <a:spcBef>
                          <a:spcPts val="600"/>
                        </a:spcBef>
                        <a:spcAft>
                          <a:spcPts val="600"/>
                        </a:spcAft>
                      </a:pPr>
                      <a:r>
                        <a:rPr lang="es-CL" sz="1000" dirty="0">
                          <a:effectLst/>
                        </a:rPr>
                        <a:t>170</a:t>
                      </a:r>
                      <a:endParaRPr lang="es-CL" sz="1100" dirty="0">
                        <a:effectLst/>
                        <a:latin typeface="Calibri"/>
                        <a:ea typeface="Calibri"/>
                        <a:cs typeface="Times New Roman"/>
                      </a:endParaRPr>
                    </a:p>
                  </a:txBody>
                  <a:tcPr marL="76200" marR="76200" marT="76200" marB="76200" anchor="ctr"/>
                </a:tc>
              </a:tr>
            </a:tbl>
          </a:graphicData>
        </a:graphic>
      </p:graphicFrame>
      <p:sp>
        <p:nvSpPr>
          <p:cNvPr id="5" name="Rectangle 1"/>
          <p:cNvSpPr>
            <a:spLocks noChangeArrowheads="1"/>
          </p:cNvSpPr>
          <p:nvPr/>
        </p:nvSpPr>
        <p:spPr bwMode="auto">
          <a:xfrm>
            <a:off x="323528" y="1057182"/>
            <a:ext cx="7992888"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es-ES" altLang="es-CL"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Microondas</a:t>
            </a:r>
            <a:endParaRPr kumimoji="0" lang="es-CL" altLang="es-C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es-ES" altLang="es-CL" sz="16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Cabe destacar que las frecuencias entre 1 GHz y 300 GHz, son llamadas</a:t>
            </a:r>
            <a:r>
              <a:rPr kumimoji="0" lang="es-ES" altLang="es-CL" sz="1600" b="0" i="0" u="none" strike="noStrike" cap="none" normalizeH="0" baseline="0" dirty="0" smtClean="0">
                <a:ln>
                  <a:noFill/>
                </a:ln>
                <a:solidFill>
                  <a:srgbClr val="252525"/>
                </a:solidFill>
                <a:effectLst/>
                <a:latin typeface="Calibri"/>
                <a:ea typeface="Times New Roman" pitchFamily="18" charset="0"/>
                <a:cs typeface="Arial" pitchFamily="34" charset="0"/>
              </a:rPr>
              <a:t> </a:t>
            </a:r>
            <a:r>
              <a:rPr kumimoji="0" lang="es-ES" altLang="es-CL"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7" tooltip="Microondas"/>
              </a:rPr>
              <a:t>microondas</a:t>
            </a:r>
            <a:r>
              <a:rPr kumimoji="0" lang="es-ES" altLang="es-CL" sz="16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 Estas frecuencias abarcan parte del rango de UHF y todo el rango de SHF y EHF. Estas ondas se utilizan en numerosos sistemas, como m</a:t>
            </a:r>
            <a:r>
              <a:rPr kumimoji="0" lang="es-ES" altLang="es-CL" sz="1600" b="0" i="0" u="none" strike="noStrike" cap="none" normalizeH="0" baseline="0" dirty="0" smtClean="0">
                <a:ln>
                  <a:noFill/>
                </a:ln>
                <a:solidFill>
                  <a:srgbClr val="252525"/>
                </a:solidFill>
                <a:effectLst/>
                <a:latin typeface="Calibri"/>
                <a:ea typeface="Times New Roman" pitchFamily="18" charset="0"/>
                <a:cs typeface="Arial" pitchFamily="34" charset="0"/>
              </a:rPr>
              <a:t>ú</a:t>
            </a:r>
            <a:r>
              <a:rPr kumimoji="0" lang="es-ES" altLang="es-CL" sz="16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ltiples dispositivos de transmisi</a:t>
            </a:r>
            <a:r>
              <a:rPr kumimoji="0" lang="es-ES" altLang="es-CL" sz="1600" b="0" i="0" u="none" strike="noStrike" cap="none" normalizeH="0" baseline="0" dirty="0" smtClean="0">
                <a:ln>
                  <a:noFill/>
                </a:ln>
                <a:solidFill>
                  <a:srgbClr val="252525"/>
                </a:solidFill>
                <a:effectLst/>
                <a:latin typeface="Calibri"/>
                <a:ea typeface="Times New Roman" pitchFamily="18" charset="0"/>
                <a:cs typeface="Arial" pitchFamily="34" charset="0"/>
              </a:rPr>
              <a:t>ó</a:t>
            </a:r>
            <a:r>
              <a:rPr kumimoji="0" lang="es-ES" altLang="es-CL" sz="1600" b="0" i="0" u="none" strike="noStrike" cap="none" normalizeH="0" baseline="0" dirty="0" smtClean="0">
                <a:ln>
                  <a:noFill/>
                </a:ln>
                <a:solidFill>
                  <a:srgbClr val="252525"/>
                </a:solidFill>
                <a:effectLst/>
                <a:latin typeface="Arial" pitchFamily="34" charset="0"/>
                <a:ea typeface="Times New Roman" pitchFamily="18" charset="0"/>
                <a:cs typeface="Arial" pitchFamily="34" charset="0"/>
              </a:rPr>
              <a:t>n de datos, radares y hornos microondas.</a:t>
            </a:r>
            <a:endParaRPr kumimoji="0" lang="es-CL" altLang="es-CL"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es-CL" altLang="es-CL"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111088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62500" lnSpcReduction="20000"/>
          </a:bodyPr>
          <a:lstStyle/>
          <a:p>
            <a:r>
              <a:rPr lang="es-CL" b="1" dirty="0"/>
              <a:t>Teoría Ondulatoria</a:t>
            </a:r>
          </a:p>
          <a:p>
            <a:r>
              <a:rPr lang="es-CL" dirty="0"/>
              <a:t>Fue el científico </a:t>
            </a:r>
            <a:r>
              <a:rPr lang="es-CL" dirty="0" smtClean="0"/>
              <a:t>holandés</a:t>
            </a:r>
            <a:r>
              <a:rPr lang="es-CL" dirty="0"/>
              <a:t> </a:t>
            </a:r>
            <a:r>
              <a:rPr lang="es-CL" b="1" dirty="0"/>
              <a:t>Christian Huygens</a:t>
            </a:r>
            <a:r>
              <a:rPr lang="es-CL" dirty="0"/>
              <a:t>, contemporáneo de Newton, quien elaboraría una teoría diferente para explicar la naturaleza y el comportamiento de la luz. </a:t>
            </a:r>
            <a:r>
              <a:rPr lang="es-CL" i="1" dirty="0"/>
              <a:t>Esta teoría postula que la luz emitida por una fuente estaba formada por ondas, que correspondían al movimiento específico que sigue la luz al propagarse a través del vacío en un medio insustancial e invisible llamado éte</a:t>
            </a:r>
            <a:r>
              <a:rPr lang="es-CL" dirty="0"/>
              <a:t>r. Además, índica que la rapidez de la luz disminuye al penetrar al agua. Con ello, explica y </a:t>
            </a:r>
            <a:r>
              <a:rPr lang="es-CL" dirty="0" smtClean="0"/>
              <a:t>describía </a:t>
            </a:r>
            <a:r>
              <a:rPr lang="es-CL" dirty="0"/>
              <a:t>la refracción y las leyes de la reflexión.</a:t>
            </a:r>
          </a:p>
          <a:p>
            <a:r>
              <a:rPr lang="es-CL" dirty="0"/>
              <a:t>En sus inicios, esta teoría no fue considerada debido al prestigio de </a:t>
            </a:r>
            <a:r>
              <a:rPr lang="es-CL" b="1" dirty="0"/>
              <a:t>Newton</a:t>
            </a:r>
            <a:r>
              <a:rPr lang="es-CL" dirty="0"/>
              <a:t>. Pasó más de un siglo para que fuera tomada en cuenta: se le sometió a pruebas a través de los trabajos del médico inglés Thomas Young, sobre las interferencias luminosas, y el físico francés </a:t>
            </a:r>
            <a:r>
              <a:rPr lang="es-CL" b="1" dirty="0" err="1"/>
              <a:t>Augeste</a:t>
            </a:r>
            <a:r>
              <a:rPr lang="es-CL" b="1" dirty="0"/>
              <a:t> Jean </a:t>
            </a:r>
            <a:r>
              <a:rPr lang="es-CL" b="1" dirty="0" err="1"/>
              <a:t>Fresnel</a:t>
            </a:r>
            <a:r>
              <a:rPr lang="es-CL" dirty="0"/>
              <a:t>, sobre la difracción. Como consecuencia, quedó de manifiesto que su poder explicativo era mayor que el de la teoría corpuscular.</a:t>
            </a:r>
          </a:p>
        </p:txBody>
      </p:sp>
    </p:spTree>
    <p:extLst>
      <p:ext uri="{BB962C8B-B14F-4D97-AF65-F5344CB8AC3E}">
        <p14:creationId xmlns:p14="http://schemas.microsoft.com/office/powerpoint/2010/main" val="27840450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r>
              <a:rPr lang="es-ES" b="1" dirty="0"/>
              <a:t>Espectro visible</a:t>
            </a:r>
            <a:endParaRPr lang="es-CL" dirty="0"/>
          </a:p>
        </p:txBody>
      </p:sp>
      <p:pic>
        <p:nvPicPr>
          <p:cNvPr id="4" name="3 Imagen" descr="http://upload.wikimedia.org/wikipedia/commons/thumb/b/b6/Electromagnetic_spectrum-es.svg/800px-Electromagnetic_spectrum-es.svg.pn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60411" y="1700808"/>
            <a:ext cx="7623175" cy="2335530"/>
          </a:xfrm>
          <a:prstGeom prst="rect">
            <a:avLst/>
          </a:prstGeom>
          <a:noFill/>
          <a:ln>
            <a:noFill/>
          </a:ln>
        </p:spPr>
      </p:pic>
      <p:graphicFrame>
        <p:nvGraphicFramePr>
          <p:cNvPr id="5" name="4 Tabla"/>
          <p:cNvGraphicFramePr>
            <a:graphicFrameLocks noGrp="1"/>
          </p:cNvGraphicFramePr>
          <p:nvPr>
            <p:extLst>
              <p:ext uri="{D42A27DB-BD31-4B8C-83A1-F6EECF244321}">
                <p14:modId xmlns:p14="http://schemas.microsoft.com/office/powerpoint/2010/main" val="132697507"/>
              </p:ext>
            </p:extLst>
          </p:nvPr>
        </p:nvGraphicFramePr>
        <p:xfrm>
          <a:off x="1691680" y="4293095"/>
          <a:ext cx="6048672" cy="2112644"/>
        </p:xfrm>
        <a:graphic>
          <a:graphicData uri="http://schemas.openxmlformats.org/drawingml/2006/table">
            <a:tbl>
              <a:tblPr firstRow="1" firstCol="1" bandRow="1">
                <a:tableStyleId>{5C22544A-7EE6-4342-B048-85BDC9FD1C3A}</a:tableStyleId>
              </a:tblPr>
              <a:tblGrid>
                <a:gridCol w="2963808"/>
                <a:gridCol w="3084864"/>
              </a:tblGrid>
              <a:tr h="272309">
                <a:tc gridSpan="2">
                  <a:txBody>
                    <a:bodyPr/>
                    <a:lstStyle/>
                    <a:p>
                      <a:pPr algn="ctr">
                        <a:lnSpc>
                          <a:spcPct val="115000"/>
                        </a:lnSpc>
                        <a:spcAft>
                          <a:spcPts val="0"/>
                        </a:spcAft>
                      </a:pPr>
                      <a:endParaRPr lang="es-CL" sz="1100">
                        <a:effectLst/>
                        <a:latin typeface="Calibri"/>
                        <a:ea typeface="Calibri"/>
                        <a:cs typeface="Times New Roman"/>
                      </a:endParaRPr>
                    </a:p>
                  </a:txBody>
                  <a:tcPr marL="30480" marR="30480" marT="30480" marB="30480" anchor="ctr"/>
                </a:tc>
                <a:tc hMerge="1">
                  <a:txBody>
                    <a:bodyPr/>
                    <a:lstStyle/>
                    <a:p>
                      <a:endParaRPr lang="es-CL"/>
                    </a:p>
                  </a:txBody>
                  <a:tcPr/>
                </a:tc>
              </a:tr>
              <a:tr h="262905">
                <a:tc>
                  <a:txBody>
                    <a:bodyPr/>
                    <a:lstStyle/>
                    <a:p>
                      <a:pPr algn="ctr">
                        <a:lnSpc>
                          <a:spcPct val="115000"/>
                        </a:lnSpc>
                        <a:spcAft>
                          <a:spcPts val="0"/>
                        </a:spcAft>
                      </a:pPr>
                      <a:r>
                        <a:rPr lang="es-CL" sz="1050">
                          <a:effectLst/>
                          <a:hlinkClick r:id="rId4" tooltip="Color"/>
                        </a:rPr>
                        <a:t>Color</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hlinkClick r:id="rId5" tooltip="Longitud de onda"/>
                        </a:rPr>
                        <a:t>Longitud de onda</a:t>
                      </a:r>
                      <a:endParaRPr lang="es-CL" sz="1100">
                        <a:effectLst/>
                        <a:latin typeface="Calibri"/>
                        <a:ea typeface="Calibri"/>
                        <a:cs typeface="Times New Roman"/>
                      </a:endParaRPr>
                    </a:p>
                  </a:txBody>
                  <a:tcPr marL="30480" marR="30480" marT="30480" marB="30480" anchor="ctr"/>
                </a:tc>
              </a:tr>
              <a:tr h="262905">
                <a:tc>
                  <a:txBody>
                    <a:bodyPr/>
                    <a:lstStyle/>
                    <a:p>
                      <a:pPr algn="ctr">
                        <a:lnSpc>
                          <a:spcPct val="115000"/>
                        </a:lnSpc>
                        <a:spcAft>
                          <a:spcPts val="0"/>
                        </a:spcAft>
                      </a:pPr>
                      <a:r>
                        <a:rPr lang="es-CL" sz="1050">
                          <a:effectLst/>
                          <a:hlinkClick r:id="rId6" tooltip="Violeta (color)"/>
                        </a:rPr>
                        <a:t>violeta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380–450 nm</a:t>
                      </a:r>
                      <a:endParaRPr lang="es-CL" sz="1100">
                        <a:effectLst/>
                        <a:latin typeface="Calibri"/>
                        <a:ea typeface="Calibri"/>
                        <a:cs typeface="Times New Roman"/>
                      </a:endParaRPr>
                    </a:p>
                  </a:txBody>
                  <a:tcPr marL="30480" marR="30480" marT="30480" marB="30480" anchor="ctr"/>
                </a:tc>
              </a:tr>
              <a:tr h="262905">
                <a:tc>
                  <a:txBody>
                    <a:bodyPr/>
                    <a:lstStyle/>
                    <a:p>
                      <a:pPr algn="ctr">
                        <a:lnSpc>
                          <a:spcPct val="115000"/>
                        </a:lnSpc>
                        <a:spcAft>
                          <a:spcPts val="0"/>
                        </a:spcAft>
                      </a:pPr>
                      <a:r>
                        <a:rPr lang="es-CL" sz="1050">
                          <a:effectLst/>
                          <a:hlinkClick r:id="rId7" tooltip="Azul"/>
                        </a:rPr>
                        <a:t>azul</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450–495 nm</a:t>
                      </a:r>
                      <a:endParaRPr lang="es-CL" sz="1100">
                        <a:effectLst/>
                        <a:latin typeface="Calibri"/>
                        <a:ea typeface="Calibri"/>
                        <a:cs typeface="Times New Roman"/>
                      </a:endParaRPr>
                    </a:p>
                  </a:txBody>
                  <a:tcPr marL="30480" marR="30480" marT="30480" marB="30480" anchor="ctr"/>
                </a:tc>
              </a:tr>
              <a:tr h="262905">
                <a:tc>
                  <a:txBody>
                    <a:bodyPr/>
                    <a:lstStyle/>
                    <a:p>
                      <a:pPr algn="ctr">
                        <a:lnSpc>
                          <a:spcPct val="115000"/>
                        </a:lnSpc>
                        <a:spcAft>
                          <a:spcPts val="0"/>
                        </a:spcAft>
                      </a:pPr>
                      <a:r>
                        <a:rPr lang="es-CL" sz="1050">
                          <a:effectLst/>
                          <a:hlinkClick r:id="rId8" tooltip="Verde"/>
                        </a:rPr>
                        <a:t>verde</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495–570 nm</a:t>
                      </a:r>
                      <a:endParaRPr lang="es-CL" sz="1100">
                        <a:effectLst/>
                        <a:latin typeface="Calibri"/>
                        <a:ea typeface="Calibri"/>
                        <a:cs typeface="Times New Roman"/>
                      </a:endParaRPr>
                    </a:p>
                  </a:txBody>
                  <a:tcPr marL="30480" marR="30480" marT="30480" marB="30480" anchor="ctr"/>
                </a:tc>
              </a:tr>
              <a:tr h="262905">
                <a:tc>
                  <a:txBody>
                    <a:bodyPr/>
                    <a:lstStyle/>
                    <a:p>
                      <a:pPr algn="ctr">
                        <a:lnSpc>
                          <a:spcPct val="115000"/>
                        </a:lnSpc>
                        <a:spcAft>
                          <a:spcPts val="0"/>
                        </a:spcAft>
                      </a:pPr>
                      <a:r>
                        <a:rPr lang="es-CL" sz="1050">
                          <a:effectLst/>
                          <a:hlinkClick r:id="rId9" tooltip="Amarillo"/>
                        </a:rPr>
                        <a:t>amarillo</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570–590 nm</a:t>
                      </a:r>
                      <a:endParaRPr lang="es-CL" sz="1100">
                        <a:effectLst/>
                        <a:latin typeface="Calibri"/>
                        <a:ea typeface="Calibri"/>
                        <a:cs typeface="Times New Roman"/>
                      </a:endParaRPr>
                    </a:p>
                  </a:txBody>
                  <a:tcPr marL="30480" marR="30480" marT="30480" marB="30480" anchor="ctr"/>
                </a:tc>
              </a:tr>
              <a:tr h="262905">
                <a:tc>
                  <a:txBody>
                    <a:bodyPr/>
                    <a:lstStyle/>
                    <a:p>
                      <a:pPr algn="ctr">
                        <a:lnSpc>
                          <a:spcPct val="115000"/>
                        </a:lnSpc>
                        <a:spcAft>
                          <a:spcPts val="0"/>
                        </a:spcAft>
                      </a:pPr>
                      <a:r>
                        <a:rPr lang="es-CL" sz="1050">
                          <a:effectLst/>
                          <a:hlinkClick r:id="rId10" tooltip="Naranja (color)"/>
                        </a:rPr>
                        <a:t>naranja</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a:effectLst/>
                        </a:rPr>
                        <a:t>590–620 nm</a:t>
                      </a:r>
                      <a:endParaRPr lang="es-CL" sz="1100">
                        <a:effectLst/>
                        <a:latin typeface="Calibri"/>
                        <a:ea typeface="Calibri"/>
                        <a:cs typeface="Times New Roman"/>
                      </a:endParaRPr>
                    </a:p>
                  </a:txBody>
                  <a:tcPr marL="30480" marR="30480" marT="30480" marB="30480" anchor="ctr"/>
                </a:tc>
              </a:tr>
              <a:tr h="262905">
                <a:tc>
                  <a:txBody>
                    <a:bodyPr/>
                    <a:lstStyle/>
                    <a:p>
                      <a:pPr algn="ctr">
                        <a:lnSpc>
                          <a:spcPct val="115000"/>
                        </a:lnSpc>
                        <a:spcAft>
                          <a:spcPts val="0"/>
                        </a:spcAft>
                      </a:pPr>
                      <a:r>
                        <a:rPr lang="es-CL" sz="1050">
                          <a:effectLst/>
                          <a:hlinkClick r:id="rId11" tooltip="Rojo"/>
                        </a:rPr>
                        <a:t>rojo</a:t>
                      </a:r>
                      <a:endParaRPr lang="es-CL" sz="1100">
                        <a:effectLst/>
                        <a:latin typeface="Calibri"/>
                        <a:ea typeface="Calibri"/>
                        <a:cs typeface="Times New Roman"/>
                      </a:endParaRPr>
                    </a:p>
                  </a:txBody>
                  <a:tcPr marL="30480" marR="30480" marT="30480" marB="30480" anchor="ctr"/>
                </a:tc>
                <a:tc>
                  <a:txBody>
                    <a:bodyPr/>
                    <a:lstStyle/>
                    <a:p>
                      <a:pPr algn="ctr">
                        <a:lnSpc>
                          <a:spcPct val="115000"/>
                        </a:lnSpc>
                        <a:spcAft>
                          <a:spcPts val="0"/>
                        </a:spcAft>
                      </a:pPr>
                      <a:r>
                        <a:rPr lang="es-CL" sz="1050" dirty="0">
                          <a:effectLst/>
                        </a:rPr>
                        <a:t>620–750 nm</a:t>
                      </a:r>
                      <a:endParaRPr lang="es-CL" sz="1100" dirty="0">
                        <a:effectLst/>
                        <a:latin typeface="Calibri"/>
                        <a:ea typeface="Calibri"/>
                        <a:cs typeface="Times New Roman"/>
                      </a:endParaRPr>
                    </a:p>
                  </a:txBody>
                  <a:tcPr marL="30480" marR="30480" marT="30480" marB="30480" anchor="ctr"/>
                </a:tc>
              </a:tr>
            </a:tbl>
          </a:graphicData>
        </a:graphic>
      </p:graphicFrame>
      <p:pic>
        <p:nvPicPr>
          <p:cNvPr id="7169" name="Imagen 10" descr="sRGB rendering of the spectrum of visible light">
            <a:hlinkClick r:id="rId12" tooltip="&quot;sRGB rendering of the spectrum of visible light&quo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57200" y="2878138"/>
            <a:ext cx="1905000" cy="36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83427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47500" lnSpcReduction="20000"/>
          </a:bodyPr>
          <a:lstStyle/>
          <a:p>
            <a:r>
              <a:rPr lang="es-ES" b="1" dirty="0"/>
              <a:t>Ultravioleta</a:t>
            </a:r>
            <a:endParaRPr lang="es-CL" dirty="0"/>
          </a:p>
          <a:p>
            <a:r>
              <a:rPr lang="es-ES" dirty="0"/>
              <a:t>La luz ultravioleta cubre el intervalo de 4 a 400 nm. El </a:t>
            </a:r>
            <a:r>
              <a:rPr lang="es-ES" u="sng" dirty="0">
                <a:hlinkClick r:id="rId2" tooltip="Sol"/>
              </a:rPr>
              <a:t>Sol</a:t>
            </a:r>
            <a:r>
              <a:rPr lang="es-ES" dirty="0"/>
              <a:t> es una importante fuente emisora de rayos en esta frecuencia, los cuales causan </a:t>
            </a:r>
            <a:r>
              <a:rPr lang="es-ES" u="sng" dirty="0">
                <a:hlinkClick r:id="rId3" tooltip="Cáncer de piel"/>
              </a:rPr>
              <a:t>cáncer de piel</a:t>
            </a:r>
            <a:r>
              <a:rPr lang="es-ES" dirty="0"/>
              <a:t> a exposiciones prolongadas. Este tipo de onda no se usa en las telecomunicaciones, sus aplicaciones son principalmente en el campo de la </a:t>
            </a:r>
            <a:r>
              <a:rPr lang="es-ES" u="sng" dirty="0">
                <a:hlinkClick r:id="rId4" tooltip="Medicina"/>
              </a:rPr>
              <a:t>medicina</a:t>
            </a:r>
            <a:r>
              <a:rPr lang="es-ES" dirty="0"/>
              <a:t>.</a:t>
            </a:r>
            <a:endParaRPr lang="es-CL" dirty="0"/>
          </a:p>
          <a:p>
            <a:r>
              <a:rPr lang="es-ES" b="1" dirty="0"/>
              <a:t>Rayos X</a:t>
            </a:r>
            <a:endParaRPr lang="es-CL" dirty="0"/>
          </a:p>
          <a:p>
            <a:r>
              <a:rPr lang="es-ES" dirty="0"/>
              <a:t>La denominación rayos X designa a una radiación electromagnética, invisible, capaz de atravesar cuerpos opacos y de impresionar las películas </a:t>
            </a:r>
            <a:r>
              <a:rPr lang="es-ES" u="sng" dirty="0">
                <a:hlinkClick r:id="rId5" tooltip="Fotografía"/>
              </a:rPr>
              <a:t>fotográficas</a:t>
            </a:r>
            <a:r>
              <a:rPr lang="es-ES" dirty="0"/>
              <a:t>. La longitud de onda está entre 10 a 0,01 nanómetros, correspondiendo a frecuencias en el rango de 30 a 30.000 </a:t>
            </a:r>
            <a:r>
              <a:rPr lang="es-ES" dirty="0" err="1"/>
              <a:t>PHz</a:t>
            </a:r>
            <a:r>
              <a:rPr lang="es-ES" dirty="0"/>
              <a:t> (de 50 a 5.000 veces la frecuencia de la luz visible).</a:t>
            </a:r>
            <a:endParaRPr lang="es-CL" dirty="0"/>
          </a:p>
          <a:p>
            <a:r>
              <a:rPr lang="es-ES" b="1" dirty="0"/>
              <a:t>Rayos gamma</a:t>
            </a:r>
            <a:endParaRPr lang="es-CL" dirty="0"/>
          </a:p>
          <a:p>
            <a:r>
              <a:rPr lang="es-ES" dirty="0"/>
              <a:t>La radiación gamma es un tipo de radiación electromagnética producida generalmente por elementos </a:t>
            </a:r>
            <a:r>
              <a:rPr lang="es-ES" u="sng" dirty="0">
                <a:hlinkClick r:id="rId6" tooltip="Radiactividad"/>
              </a:rPr>
              <a:t>radiactivos</a:t>
            </a:r>
            <a:r>
              <a:rPr lang="es-ES" dirty="0"/>
              <a:t> o procesos subatómicos como la aniquilación de un par </a:t>
            </a:r>
            <a:r>
              <a:rPr lang="es-ES" u="sng" dirty="0">
                <a:hlinkClick r:id="rId7" tooltip="Positrón"/>
              </a:rPr>
              <a:t>positrón</a:t>
            </a:r>
            <a:r>
              <a:rPr lang="es-ES" dirty="0"/>
              <a:t>-</a:t>
            </a:r>
            <a:r>
              <a:rPr lang="es-ES" u="sng" dirty="0">
                <a:hlinkClick r:id="rId8" tooltip="Electrón"/>
              </a:rPr>
              <a:t>electrón</a:t>
            </a:r>
            <a:r>
              <a:rPr lang="es-ES" dirty="0"/>
              <a:t>. Este tipo de radiación de tal magnitud también es producida en fenómenos astrofísicos de gran violencia.</a:t>
            </a:r>
            <a:endParaRPr lang="es-CL" dirty="0"/>
          </a:p>
          <a:p>
            <a:r>
              <a:rPr lang="es-ES" dirty="0"/>
              <a:t>Debido a las altas energías que poseen, los rayos gamma constituyen un tipo de radiación ionizante capaz de penetrar en la materia más profundamente que la radiación </a:t>
            </a:r>
            <a:r>
              <a:rPr lang="es-ES" u="sng" dirty="0">
                <a:hlinkClick r:id="rId9" tooltip="Desintegración alfa"/>
              </a:rPr>
              <a:t>alfa</a:t>
            </a:r>
            <a:r>
              <a:rPr lang="es-ES" dirty="0"/>
              <a:t> o </a:t>
            </a:r>
            <a:r>
              <a:rPr lang="es-ES" u="sng" dirty="0">
                <a:hlinkClick r:id="rId10" tooltip="Desintegración beta"/>
              </a:rPr>
              <a:t>beta</a:t>
            </a:r>
            <a:r>
              <a:rPr lang="es-ES" dirty="0"/>
              <a:t>. Dada su alta energía pueden causar grave daño al núcleo de las </a:t>
            </a:r>
            <a:r>
              <a:rPr lang="es-ES" u="sng" dirty="0">
                <a:hlinkClick r:id="rId11" tooltip="Célula"/>
              </a:rPr>
              <a:t>células</a:t>
            </a:r>
            <a:r>
              <a:rPr lang="es-ES" dirty="0"/>
              <a:t>, por lo que son usados para </a:t>
            </a:r>
            <a:r>
              <a:rPr lang="es-ES" u="sng" dirty="0">
                <a:hlinkClick r:id="rId12" tooltip="Esterilización (microbiología)"/>
              </a:rPr>
              <a:t>esterilizar</a:t>
            </a:r>
            <a:r>
              <a:rPr lang="es-ES" dirty="0"/>
              <a:t> equipos médicos y </a:t>
            </a:r>
            <a:r>
              <a:rPr lang="es-ES" u="sng" dirty="0">
                <a:hlinkClick r:id="rId13" tooltip="Alimento"/>
              </a:rPr>
              <a:t>alimentos</a:t>
            </a:r>
            <a:r>
              <a:rPr lang="es-ES" dirty="0"/>
              <a:t>.</a:t>
            </a:r>
            <a:endParaRPr lang="es-CL" dirty="0"/>
          </a:p>
          <a:p>
            <a:r>
              <a:rPr lang="es-ES" dirty="0"/>
              <a:t> </a:t>
            </a:r>
            <a:endParaRPr lang="es-CL" dirty="0"/>
          </a:p>
          <a:p>
            <a:endParaRPr lang="es-CL" dirty="0"/>
          </a:p>
        </p:txBody>
      </p:sp>
    </p:spTree>
    <p:extLst>
      <p:ext uri="{BB962C8B-B14F-4D97-AF65-F5344CB8AC3E}">
        <p14:creationId xmlns:p14="http://schemas.microsoft.com/office/powerpoint/2010/main" val="1865652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r>
              <a:rPr lang="es-CL" b="1" dirty="0"/>
              <a:t>Teoría Electromagnética</a:t>
            </a:r>
          </a:p>
          <a:p>
            <a:r>
              <a:rPr lang="es-CL" dirty="0"/>
              <a:t>En el siglo XIX, se agregan a las </a:t>
            </a:r>
            <a:r>
              <a:rPr lang="es-CL" dirty="0" smtClean="0"/>
              <a:t>teorías  </a:t>
            </a:r>
            <a:r>
              <a:rPr lang="es-CL" dirty="0"/>
              <a:t>existentes de la época las ideas del físico James Clerk Maxwell, quien explica notablemente que los fenómenos eléctricos están relacionados con los fenómenos magnéticos. Al respecto, señala que cada variación en el campo eléctrico origina un cambio en la proximidad del campo magnético e, inversamente. Por lo tanto, la luz es una onda electromagnética trasversal que se propaga perpendicular entre sí. Este hecho permitió descartar que existiera un medio de propagación insustancial e invisible, el éter, lo que fue comprobado por el experimento de </a:t>
            </a:r>
            <a:r>
              <a:rPr lang="es-CL" dirty="0" err="1"/>
              <a:t>Michelson</a:t>
            </a:r>
            <a:r>
              <a:rPr lang="es-CL" dirty="0"/>
              <a:t> y </a:t>
            </a:r>
            <a:r>
              <a:rPr lang="es-CL" dirty="0" err="1"/>
              <a:t>Morley</a:t>
            </a:r>
            <a:r>
              <a:rPr lang="es-CL" dirty="0"/>
              <a:t>.</a:t>
            </a:r>
          </a:p>
          <a:p>
            <a:r>
              <a:rPr lang="es-CL" dirty="0"/>
              <a:t>Sin embargo esta teoría deja sin explicación fenómenos relacionados con el comportamiento de la luz en cuanto a la absorción y la emisión: el efecto fotoeléctrico y la emisión de luz por cuerpos </a:t>
            </a:r>
            <a:r>
              <a:rPr lang="es-CL" dirty="0" smtClean="0"/>
              <a:t>incandescentes. </a:t>
            </a:r>
            <a:r>
              <a:rPr lang="es-CL" dirty="0"/>
              <a:t>Lo anterior da pie a la aparición de nuevas explicaciones sobre la naturaleza de la luz.</a:t>
            </a:r>
          </a:p>
          <a:p>
            <a:endParaRPr lang="es-CL" dirty="0"/>
          </a:p>
        </p:txBody>
      </p:sp>
    </p:spTree>
    <p:extLst>
      <p:ext uri="{BB962C8B-B14F-4D97-AF65-F5344CB8AC3E}">
        <p14:creationId xmlns:p14="http://schemas.microsoft.com/office/powerpoint/2010/main" val="1360370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t>Propagación de una onda electromagnética</a:t>
            </a:r>
            <a:endParaRPr lang="es-CL" dirty="0"/>
          </a:p>
        </p:txBody>
      </p:sp>
      <p:pic>
        <p:nvPicPr>
          <p:cNvPr id="4" name="3 Marcador de contenido" descr="http://upload.wikimedia.org/wikipedia/commons/thumb/3/35/Onde_electromagnetique.svg/714px-Onde_electromagnetique.svg.pn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71575" y="3024981"/>
            <a:ext cx="6800850" cy="1676400"/>
          </a:xfrm>
          <a:prstGeom prst="rect">
            <a:avLst/>
          </a:prstGeom>
          <a:noFill/>
          <a:ln>
            <a:noFill/>
          </a:ln>
        </p:spPr>
      </p:pic>
    </p:spTree>
    <p:extLst>
      <p:ext uri="{BB962C8B-B14F-4D97-AF65-F5344CB8AC3E}">
        <p14:creationId xmlns:p14="http://schemas.microsoft.com/office/powerpoint/2010/main" val="2869387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r>
              <a:rPr lang="es-CL" b="1" dirty="0"/>
              <a:t>Teoría de los Cuantos</a:t>
            </a:r>
          </a:p>
          <a:p>
            <a:r>
              <a:rPr lang="es-CL" dirty="0"/>
              <a:t>Esta teoría propuesta por el físico alemán </a:t>
            </a:r>
            <a:r>
              <a:rPr lang="es-CL" b="1" dirty="0"/>
              <a:t>Max </a:t>
            </a:r>
            <a:r>
              <a:rPr lang="es-CL" b="1" dirty="0" smtClean="0"/>
              <a:t>Planck, </a:t>
            </a:r>
            <a:r>
              <a:rPr lang="es-CL" dirty="0" smtClean="0"/>
              <a:t>establece </a:t>
            </a:r>
            <a:r>
              <a:rPr lang="es-CL" dirty="0"/>
              <a:t>que los intercambios de energía entre la materia y la luz solo son posibles por cantidades finitas o cuántos de luz, que posteriormente  se denominan fotones. La teoría tropieza con el inconveniente de no poder explicar los fenómenos de tipo ondulatorio, como son las interferencias, las difracciones, entre otros. Nos encontramos nuevamente con dos hipótesis contradictorias, la teoría de los cuantos y la electromagnética.</a:t>
            </a:r>
          </a:p>
          <a:p>
            <a:r>
              <a:rPr lang="es-CL" dirty="0"/>
              <a:t>Posteriormente, basándose en la teoría  cuántica de Planck, en 1905 el físico de origen alemán </a:t>
            </a:r>
            <a:r>
              <a:rPr lang="es-CL" b="1" dirty="0"/>
              <a:t>Albert Einstein</a:t>
            </a:r>
            <a:r>
              <a:rPr lang="es-CL" dirty="0"/>
              <a:t> explicó el efecto fotoeléctrico por medio de los corpúsculos de luz, a los que llamó fotones. Con esto propuso que la luz se comporta como onda en determinadas condiciones.</a:t>
            </a:r>
          </a:p>
          <a:p>
            <a:r>
              <a:rPr lang="es-CL" dirty="0"/>
              <a:t> </a:t>
            </a:r>
          </a:p>
          <a:p>
            <a:endParaRPr lang="es-CL" dirty="0"/>
          </a:p>
        </p:txBody>
      </p:sp>
    </p:spTree>
    <p:extLst>
      <p:ext uri="{BB962C8B-B14F-4D97-AF65-F5344CB8AC3E}">
        <p14:creationId xmlns:p14="http://schemas.microsoft.com/office/powerpoint/2010/main" val="3179047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70000" lnSpcReduction="20000"/>
          </a:bodyPr>
          <a:lstStyle/>
          <a:p>
            <a:r>
              <a:rPr lang="es-CL" b="1" dirty="0"/>
              <a:t>Mecánica Ondulatoria</a:t>
            </a:r>
          </a:p>
          <a:p>
            <a:r>
              <a:rPr lang="es-CL" dirty="0"/>
              <a:t>Esta teoría reúne tanto la teoría electromagnética como la de los cuantos heredadas de la teoría corpuscular y ondulatoria, con lo que se evidencia la doble naturaleza de la luz. El que esta se comporte como onda y partícula fue corroborado por el físico francés </a:t>
            </a:r>
            <a:r>
              <a:rPr lang="es-CL" b="1" dirty="0"/>
              <a:t>Luis de Broglie</a:t>
            </a:r>
            <a:r>
              <a:rPr lang="es-CL" dirty="0"/>
              <a:t>, en el año 1924, quién agregó, además, que los fotones tenían un movimiento ondulatorio, o sea </a:t>
            </a:r>
            <a:r>
              <a:rPr lang="es-CL" dirty="0" smtClean="0"/>
              <a:t>que </a:t>
            </a:r>
            <a:r>
              <a:rPr lang="es-CL" dirty="0"/>
              <a:t>la luz tenia un </a:t>
            </a:r>
            <a:r>
              <a:rPr lang="es-CL" dirty="0" smtClean="0"/>
              <a:t>comportamiento </a:t>
            </a:r>
            <a:r>
              <a:rPr lang="es-CL" dirty="0"/>
              <a:t>dual. Así, la luz, en cuanto a su propagación, se comporta como onda, pero su energía es trasportada junto con la onda luminosa por unos pequeños corpúsculos que se denominan fotones. </a:t>
            </a:r>
          </a:p>
          <a:p>
            <a:r>
              <a:rPr lang="es-CL" dirty="0"/>
              <a:t>Esta teoría establece, entonces, la naturaleza corpuscular de la luz en su interacción con la materia ( proceso de emisión y absorción) y la naturaleza electromagnética de su propagación.</a:t>
            </a:r>
          </a:p>
        </p:txBody>
      </p:sp>
    </p:spTree>
    <p:extLst>
      <p:ext uri="{BB962C8B-B14F-4D97-AF65-F5344CB8AC3E}">
        <p14:creationId xmlns:p14="http://schemas.microsoft.com/office/powerpoint/2010/main" val="3759981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620688"/>
            <a:ext cx="8229600" cy="4525963"/>
          </a:xfrm>
        </p:spPr>
        <p:txBody>
          <a:bodyPr>
            <a:normAutofit fontScale="70000" lnSpcReduction="20000"/>
          </a:bodyPr>
          <a:lstStyle/>
          <a:p>
            <a:r>
              <a:rPr lang="es-CL" dirty="0"/>
              <a:t>Para poder describir una onda electromagnética podemos utilizar los parámetros habituales de cualquier </a:t>
            </a:r>
            <a:r>
              <a:rPr lang="es-CL" dirty="0">
                <a:hlinkClick r:id="rId2" tooltip="Onda (física)"/>
              </a:rPr>
              <a:t>onda</a:t>
            </a:r>
            <a:r>
              <a:rPr lang="es-CL" dirty="0"/>
              <a:t>:</a:t>
            </a:r>
          </a:p>
          <a:p>
            <a:pPr lvl="0"/>
            <a:r>
              <a:rPr lang="es-CL" b="1" dirty="0"/>
              <a:t>Amplitud (</a:t>
            </a:r>
            <a:r>
              <a:rPr lang="es-CL" b="1" i="1" dirty="0"/>
              <a:t>A</a:t>
            </a:r>
            <a:r>
              <a:rPr lang="es-CL" b="1" dirty="0"/>
              <a:t>)</a:t>
            </a:r>
            <a:r>
              <a:rPr lang="es-CL" dirty="0"/>
              <a:t>: Es la longitud máxima respecto a la posición de equilibrio que alcanza la onda en su desplazamiento.</a:t>
            </a:r>
          </a:p>
          <a:p>
            <a:pPr lvl="0"/>
            <a:r>
              <a:rPr lang="es-CL" b="1" dirty="0"/>
              <a:t>Periodo (</a:t>
            </a:r>
            <a:r>
              <a:rPr lang="es-CL" b="1" i="1" dirty="0"/>
              <a:t>T</a:t>
            </a:r>
            <a:r>
              <a:rPr lang="es-CL" b="1" dirty="0"/>
              <a:t>)</a:t>
            </a:r>
            <a:r>
              <a:rPr lang="es-CL" dirty="0"/>
              <a:t>: Es el tiempo necesario para el paso de dos máximos o mínimos sucesivos por un punto fijo en el espacio.</a:t>
            </a:r>
          </a:p>
          <a:p>
            <a:pPr lvl="0"/>
            <a:r>
              <a:rPr lang="es-CL" b="1" dirty="0"/>
              <a:t>Frecuencia (</a:t>
            </a:r>
            <a:r>
              <a:rPr lang="es-CL" b="1" i="1" dirty="0"/>
              <a:t>ν</a:t>
            </a:r>
            <a:r>
              <a:rPr lang="es-CL" b="1" dirty="0"/>
              <a:t>)</a:t>
            </a:r>
            <a:r>
              <a:rPr lang="es-CL" dirty="0"/>
              <a:t>: Número de oscilaciones del campo por unidad de tiempo. Es una cantidad inversa al periodo.</a:t>
            </a:r>
          </a:p>
          <a:p>
            <a:pPr lvl="0"/>
            <a:r>
              <a:rPr lang="es-CL" b="1" dirty="0">
                <a:hlinkClick r:id="rId3" tooltip="Longitud de onda"/>
              </a:rPr>
              <a:t>Longitud de onda</a:t>
            </a:r>
            <a:r>
              <a:rPr lang="es-CL" b="1" dirty="0"/>
              <a:t> (</a:t>
            </a:r>
            <a:r>
              <a:rPr lang="es-CL" b="1" i="1" dirty="0"/>
              <a:t>λ</a:t>
            </a:r>
            <a:r>
              <a:rPr lang="es-CL" b="1" dirty="0"/>
              <a:t>)</a:t>
            </a:r>
            <a:r>
              <a:rPr lang="es-CL" dirty="0"/>
              <a:t>: Es la distancia lineal entre dos puntos equivalentes de ondas sucesivas.</a:t>
            </a:r>
          </a:p>
          <a:p>
            <a:pPr lvl="0"/>
            <a:r>
              <a:rPr lang="es-CL" b="1" dirty="0"/>
              <a:t>Velocidad de propagación (</a:t>
            </a:r>
            <a:r>
              <a:rPr lang="es-CL" b="1" i="1" dirty="0"/>
              <a:t>V</a:t>
            </a:r>
            <a:r>
              <a:rPr lang="es-CL" b="1" dirty="0"/>
              <a:t>)</a:t>
            </a:r>
            <a:r>
              <a:rPr lang="es-CL" dirty="0"/>
              <a:t>: Es la distancia que recorre la onda en una unidad de tiempo. En el caso de la </a:t>
            </a:r>
            <a:r>
              <a:rPr lang="es-CL" dirty="0">
                <a:hlinkClick r:id="rId4" tooltip="Velocidad de la luz"/>
              </a:rPr>
              <a:t>velocidad de propagación de la luz</a:t>
            </a:r>
            <a:r>
              <a:rPr lang="es-CL" dirty="0"/>
              <a:t> en el vacío, se representa con la letra </a:t>
            </a:r>
            <a:r>
              <a:rPr lang="es-CL" i="1" dirty="0"/>
              <a:t>c</a:t>
            </a:r>
            <a:r>
              <a:rPr lang="es-CL" dirty="0"/>
              <a:t>.</a:t>
            </a:r>
          </a:p>
          <a:p>
            <a:r>
              <a:rPr lang="es-CL" dirty="0"/>
              <a:t>La velocidad, la frecuencia, el periodo y la longitud de onda están relacionadas por las siguientes ecuaciones:</a:t>
            </a:r>
          </a:p>
          <a:p>
            <a:endParaRPr lang="es-CL" dirty="0"/>
          </a:p>
        </p:txBody>
      </p:sp>
      <p:pic>
        <p:nvPicPr>
          <p:cNvPr id="4" name="3 Imagen" descr="c = \lambda \cdot \nu = \frac{\lambda}{T}"/>
          <p:cNvPicPr/>
          <p:nvPr/>
        </p:nvPicPr>
        <p:blipFill>
          <a:blip r:embed="rId5">
            <a:extLst>
              <a:ext uri="{28A0092B-C50C-407E-A947-70E740481C1C}">
                <a14:useLocalDpi xmlns:a14="http://schemas.microsoft.com/office/drawing/2010/main" val="0"/>
              </a:ext>
            </a:extLst>
          </a:blip>
          <a:srcRect/>
          <a:stretch>
            <a:fillRect/>
          </a:stretch>
        </p:blipFill>
        <p:spPr bwMode="auto">
          <a:xfrm>
            <a:off x="4427984" y="5517232"/>
            <a:ext cx="1083310" cy="387350"/>
          </a:xfrm>
          <a:prstGeom prst="rect">
            <a:avLst/>
          </a:prstGeom>
          <a:noFill/>
          <a:ln>
            <a:noFill/>
          </a:ln>
        </p:spPr>
      </p:pic>
    </p:spTree>
    <p:extLst>
      <p:ext uri="{BB962C8B-B14F-4D97-AF65-F5344CB8AC3E}">
        <p14:creationId xmlns:p14="http://schemas.microsoft.com/office/powerpoint/2010/main" val="604848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692696"/>
            <a:ext cx="8229600" cy="5184576"/>
          </a:xfrm>
        </p:spPr>
        <p:txBody>
          <a:bodyPr>
            <a:normAutofit fontScale="70000" lnSpcReduction="20000"/>
          </a:bodyPr>
          <a:lstStyle/>
          <a:p>
            <a:r>
              <a:rPr lang="es-CL" b="1" dirty="0"/>
              <a:t>Fenómenos ondulatorio</a:t>
            </a:r>
            <a:endParaRPr lang="es-CL" dirty="0"/>
          </a:p>
          <a:p>
            <a:r>
              <a:rPr lang="es-CL" dirty="0"/>
              <a:t>Algunos de los fenómenos más importantes de la luz se pueden comprender fácilmente si se considera que tiene un comportamiento ondulatorio.</a:t>
            </a:r>
          </a:p>
          <a:p>
            <a:r>
              <a:rPr lang="es-CL" dirty="0"/>
              <a:t>El </a:t>
            </a:r>
            <a:r>
              <a:rPr lang="es-CL" u="sng" dirty="0">
                <a:hlinkClick r:id="rId2" tooltip="Principio de superposición de ondas"/>
              </a:rPr>
              <a:t>principio de superposición de ondas</a:t>
            </a:r>
            <a:r>
              <a:rPr lang="es-CL" dirty="0"/>
              <a:t> nos permite explicar el fenómeno de la </a:t>
            </a:r>
            <a:r>
              <a:rPr lang="es-CL" b="1" u="sng" dirty="0">
                <a:hlinkClick r:id="rId3" tooltip="Interferencia"/>
              </a:rPr>
              <a:t>interferencia</a:t>
            </a:r>
            <a:r>
              <a:rPr lang="es-CL" dirty="0"/>
              <a:t>: si juntamos en el mismo lugar dos ondas con la misma longitud de onda y amplitud, si están en fase (las crestas de las ondas coinciden) formarán una </a:t>
            </a:r>
            <a:r>
              <a:rPr lang="es-CL" u="sng" dirty="0">
                <a:hlinkClick r:id="rId4" tooltip="Interferencia constructiva"/>
              </a:rPr>
              <a:t>interferencia constructiva</a:t>
            </a:r>
            <a:r>
              <a:rPr lang="es-CL" dirty="0"/>
              <a:t> y la intensidad de la onda resultante será máxima e igual a dos veces la amplitud de las ondas que la conforman. Si están desfasadas, habrá un punto donde el desfase sea máximo (la cresta de la onda coincida exactamente con un valle) formándose una </a:t>
            </a:r>
            <a:r>
              <a:rPr lang="es-CL" u="sng" dirty="0">
                <a:hlinkClick r:id="rId5" tooltip="Interferencia destructiva"/>
              </a:rPr>
              <a:t>interferencia destructiva</a:t>
            </a:r>
            <a:r>
              <a:rPr lang="es-CL" dirty="0"/>
              <a:t>, anulándose la onda. El </a:t>
            </a:r>
            <a:r>
              <a:rPr lang="es-CL" u="sng" dirty="0">
                <a:hlinkClick r:id="rId6" tooltip="Experimento de Young"/>
              </a:rPr>
              <a:t>experimento de Young</a:t>
            </a:r>
            <a:r>
              <a:rPr lang="es-CL" dirty="0"/>
              <a:t>, con sus rendijas, nos permite obtener dos focos de luz de la misma longitud de onda y amplitud, creando un patrón de interferencias sobre una pantalla.</a:t>
            </a:r>
          </a:p>
          <a:p>
            <a:endParaRPr lang="es-CL" dirty="0"/>
          </a:p>
        </p:txBody>
      </p:sp>
    </p:spTree>
    <p:extLst>
      <p:ext uri="{BB962C8B-B14F-4D97-AF65-F5344CB8AC3E}">
        <p14:creationId xmlns:p14="http://schemas.microsoft.com/office/powerpoint/2010/main" val="324051898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1529</Words>
  <Application>Microsoft Office PowerPoint</Application>
  <PresentationFormat>Presentación en pantalla (4:3)</PresentationFormat>
  <Paragraphs>313</Paragraphs>
  <Slides>31</Slides>
  <Notes>0</Notes>
  <HiddenSlides>0</HiddenSlides>
  <MMClips>0</MMClips>
  <ScaleCrop>false</ScaleCrop>
  <HeadingPairs>
    <vt:vector size="4" baseType="variant">
      <vt:variant>
        <vt:lpstr>Tema</vt:lpstr>
      </vt:variant>
      <vt:variant>
        <vt:i4>1</vt:i4>
      </vt:variant>
      <vt:variant>
        <vt:lpstr>Títulos de diapositiva</vt:lpstr>
      </vt:variant>
      <vt:variant>
        <vt:i4>31</vt:i4>
      </vt:variant>
    </vt:vector>
  </HeadingPairs>
  <TitlesOfParts>
    <vt:vector size="32" baseType="lpstr">
      <vt:lpstr>Tema de Office</vt:lpstr>
      <vt:lpstr>Presentación de PowerPoint</vt:lpstr>
      <vt:lpstr>Presentación de PowerPoint</vt:lpstr>
      <vt:lpstr>Presentación de PowerPoint</vt:lpstr>
      <vt:lpstr>Presentación de PowerPoint</vt:lpstr>
      <vt:lpstr>Propagación de una onda electromagnética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Ondas electromagnéticas.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 Montoya</dc:creator>
  <cp:lastModifiedBy>Daniel Montoya</cp:lastModifiedBy>
  <cp:revision>8</cp:revision>
  <dcterms:created xsi:type="dcterms:W3CDTF">2014-09-04T19:35:18Z</dcterms:created>
  <dcterms:modified xsi:type="dcterms:W3CDTF">2014-09-04T21:11:56Z</dcterms:modified>
</cp:coreProperties>
</file>